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5"/>
  </p:notesMasterIdLst>
  <p:sldIdLst>
    <p:sldId id="256" r:id="rId5"/>
    <p:sldId id="265" r:id="rId6"/>
    <p:sldId id="258" r:id="rId7"/>
    <p:sldId id="259" r:id="rId8"/>
    <p:sldId id="260" r:id="rId9"/>
    <p:sldId id="261" r:id="rId10"/>
    <p:sldId id="262" r:id="rId11"/>
    <p:sldId id="263" r:id="rId12"/>
    <p:sldId id="266" r:id="rId13"/>
    <p:sldId id="264" r:id="rId14"/>
  </p:sldIdLst>
  <p:sldSz cx="12192000" cy="6858000"/>
  <p:notesSz cx="6858000" cy="9144000"/>
  <p:embeddedFontLst>
    <p:embeddedFont>
      <p:font typeface="Montserrat" panose="00000500000000000000"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T0h2wVJxDUyIujkiVHQXcP6Vo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FE28C8-34B7-4A4F-8E74-7F61C6F22557}" v="1" dt="2025-01-06T16:17:48.233"/>
  </p1510:revLst>
</p1510:revInfo>
</file>

<file path=ppt/tableStyles.xml><?xml version="1.0" encoding="utf-8"?>
<a:tblStyleLst xmlns:a="http://schemas.openxmlformats.org/drawingml/2006/main" def="{7BA9410B-20D5-4EF6-A391-63DC20F99097}">
  <a:tblStyle styleId="{7BA9410B-20D5-4EF6-A391-63DC20F9909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notesMaster" Target="notesMasters/notesMaster1.xml"/><Relationship Id="rId23" Type="http://customschemas.google.com/relationships/presentationmetadata" Target="metadata"/><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D8D76-2EE1-43B6-A9F7-F92E108D50C6}"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5525DFC8-8DBB-4C80-B5BF-7C6F8AA6532F}">
      <dgm:prSet/>
      <dgm:spPr/>
      <dgm:t>
        <a:bodyPr/>
        <a:lstStyle/>
        <a:p>
          <a:r>
            <a:rPr lang="en-US" b="1" dirty="0"/>
            <a:t>Overview of the Pilot Program</a:t>
          </a:r>
          <a:endParaRPr lang="en-US" dirty="0"/>
        </a:p>
      </dgm:t>
    </dgm:pt>
    <dgm:pt modelId="{5E7D0F01-39B1-41AA-87FA-DFA7A2E8BDDD}" type="parTrans" cxnId="{66BB2DC4-E3F5-4BDE-97E6-DBDB25DC80E8}">
      <dgm:prSet/>
      <dgm:spPr/>
      <dgm:t>
        <a:bodyPr/>
        <a:lstStyle/>
        <a:p>
          <a:endParaRPr lang="en-US"/>
        </a:p>
      </dgm:t>
    </dgm:pt>
    <dgm:pt modelId="{761F54A0-2FA8-407B-8FE5-0E5F3FC1A53C}" type="sibTrans" cxnId="{66BB2DC4-E3F5-4BDE-97E6-DBDB25DC80E8}">
      <dgm:prSet/>
      <dgm:spPr/>
      <dgm:t>
        <a:bodyPr/>
        <a:lstStyle/>
        <a:p>
          <a:endParaRPr lang="en-US"/>
        </a:p>
      </dgm:t>
    </dgm:pt>
    <dgm:pt modelId="{C7B279C3-F20D-4F41-A724-7A4D57105253}">
      <dgm:prSet/>
      <dgm:spPr/>
      <dgm:t>
        <a:bodyPr/>
        <a:lstStyle/>
        <a:p>
          <a:r>
            <a:rPr lang="en-US" b="1"/>
            <a:t>Who is Needed to Participate</a:t>
          </a:r>
          <a:endParaRPr lang="en-US"/>
        </a:p>
      </dgm:t>
    </dgm:pt>
    <dgm:pt modelId="{C930B1F2-25FB-4D62-8E1E-483CE5AA4BC7}" type="parTrans" cxnId="{69C83AAD-6117-45E9-90EF-27A76EAC5892}">
      <dgm:prSet/>
      <dgm:spPr/>
      <dgm:t>
        <a:bodyPr/>
        <a:lstStyle/>
        <a:p>
          <a:endParaRPr lang="en-US"/>
        </a:p>
      </dgm:t>
    </dgm:pt>
    <dgm:pt modelId="{6CA5517A-2A92-4296-942B-8D3F21A036D9}" type="sibTrans" cxnId="{69C83AAD-6117-45E9-90EF-27A76EAC5892}">
      <dgm:prSet/>
      <dgm:spPr/>
      <dgm:t>
        <a:bodyPr/>
        <a:lstStyle/>
        <a:p>
          <a:endParaRPr lang="en-US"/>
        </a:p>
      </dgm:t>
    </dgm:pt>
    <dgm:pt modelId="{ED0923F5-DA71-4968-B392-3B841D568BF3}">
      <dgm:prSet/>
      <dgm:spPr/>
      <dgm:t>
        <a:bodyPr/>
        <a:lstStyle/>
        <a:p>
          <a:r>
            <a:rPr lang="en-US" b="1"/>
            <a:t>What information do we need for O/A?</a:t>
          </a:r>
          <a:endParaRPr lang="en-US"/>
        </a:p>
      </dgm:t>
    </dgm:pt>
    <dgm:pt modelId="{9EC29ED1-F5A1-4363-B055-9F6C7C3803A8}" type="parTrans" cxnId="{17AE8E29-E72C-4E5E-A6A8-FE274A9D64D4}">
      <dgm:prSet/>
      <dgm:spPr/>
      <dgm:t>
        <a:bodyPr/>
        <a:lstStyle/>
        <a:p>
          <a:endParaRPr lang="en-US"/>
        </a:p>
      </dgm:t>
    </dgm:pt>
    <dgm:pt modelId="{F783148B-ACA8-4DE3-BDE9-1F0A19B56870}" type="sibTrans" cxnId="{17AE8E29-E72C-4E5E-A6A8-FE274A9D64D4}">
      <dgm:prSet/>
      <dgm:spPr/>
      <dgm:t>
        <a:bodyPr/>
        <a:lstStyle/>
        <a:p>
          <a:endParaRPr lang="en-US"/>
        </a:p>
      </dgm:t>
    </dgm:pt>
    <dgm:pt modelId="{B522833E-4BAC-4E13-B876-13C3D81F6925}">
      <dgm:prSet/>
      <dgm:spPr/>
      <dgm:t>
        <a:bodyPr/>
        <a:lstStyle/>
        <a:p>
          <a:r>
            <a:rPr lang="en-US" b="1"/>
            <a:t>Development of the Database and Waiting List</a:t>
          </a:r>
          <a:endParaRPr lang="en-US"/>
        </a:p>
      </dgm:t>
    </dgm:pt>
    <dgm:pt modelId="{287B6384-CCA0-462E-857C-BA1D13932719}" type="parTrans" cxnId="{D7B68D11-7034-4351-B558-3D182ADDD3DD}">
      <dgm:prSet/>
      <dgm:spPr/>
      <dgm:t>
        <a:bodyPr/>
        <a:lstStyle/>
        <a:p>
          <a:endParaRPr lang="en-US"/>
        </a:p>
      </dgm:t>
    </dgm:pt>
    <dgm:pt modelId="{A151C097-D21D-4EC9-9620-0DBE8D1F6570}" type="sibTrans" cxnId="{D7B68D11-7034-4351-B558-3D182ADDD3DD}">
      <dgm:prSet/>
      <dgm:spPr/>
      <dgm:t>
        <a:bodyPr/>
        <a:lstStyle/>
        <a:p>
          <a:endParaRPr lang="en-US"/>
        </a:p>
      </dgm:t>
    </dgm:pt>
    <dgm:pt modelId="{F1AD63A9-630B-409B-9D48-60BEA7AEB09B}">
      <dgm:prSet/>
      <dgm:spPr/>
      <dgm:t>
        <a:bodyPr/>
        <a:lstStyle/>
        <a:p>
          <a:r>
            <a:rPr lang="en-US" b="1"/>
            <a:t>Timeline &amp; Implementation</a:t>
          </a:r>
          <a:endParaRPr lang="en-US"/>
        </a:p>
      </dgm:t>
    </dgm:pt>
    <dgm:pt modelId="{9E0C996F-44C8-41B0-B69B-621CC7169236}" type="parTrans" cxnId="{DFEA203C-39E6-4906-8AA5-12657C2B60EF}">
      <dgm:prSet/>
      <dgm:spPr/>
      <dgm:t>
        <a:bodyPr/>
        <a:lstStyle/>
        <a:p>
          <a:endParaRPr lang="en-US"/>
        </a:p>
      </dgm:t>
    </dgm:pt>
    <dgm:pt modelId="{9BFD2DED-78FF-40F1-B08A-6AFEC11C4A99}" type="sibTrans" cxnId="{DFEA203C-39E6-4906-8AA5-12657C2B60EF}">
      <dgm:prSet/>
      <dgm:spPr/>
      <dgm:t>
        <a:bodyPr/>
        <a:lstStyle/>
        <a:p>
          <a:endParaRPr lang="en-US"/>
        </a:p>
      </dgm:t>
    </dgm:pt>
    <dgm:pt modelId="{BB2B90F1-9AC1-4F08-85A3-657840CD961A}">
      <dgm:prSet/>
      <dgm:spPr/>
      <dgm:t>
        <a:bodyPr/>
        <a:lstStyle/>
        <a:p>
          <a:r>
            <a:rPr lang="en-US" b="1"/>
            <a:t>Future Info Sessions &amp; Follow up.</a:t>
          </a:r>
          <a:endParaRPr lang="en-US"/>
        </a:p>
      </dgm:t>
    </dgm:pt>
    <dgm:pt modelId="{48B2F7CA-9BF8-49F2-87F2-027E339CC98A}" type="parTrans" cxnId="{F57F032A-2474-408A-B8A6-E183C952F1B3}">
      <dgm:prSet/>
      <dgm:spPr/>
      <dgm:t>
        <a:bodyPr/>
        <a:lstStyle/>
        <a:p>
          <a:endParaRPr lang="en-US"/>
        </a:p>
      </dgm:t>
    </dgm:pt>
    <dgm:pt modelId="{A5FD0B27-F5F4-4E0F-9CDC-7BF9F53944D3}" type="sibTrans" cxnId="{F57F032A-2474-408A-B8A6-E183C952F1B3}">
      <dgm:prSet/>
      <dgm:spPr/>
      <dgm:t>
        <a:bodyPr/>
        <a:lstStyle/>
        <a:p>
          <a:endParaRPr lang="en-US"/>
        </a:p>
      </dgm:t>
    </dgm:pt>
    <dgm:pt modelId="{857E035F-C09D-4099-937A-0E4284F49BB4}" type="pres">
      <dgm:prSet presAssocID="{8FDD8D76-2EE1-43B6-A9F7-F92E108D50C6}" presName="vert0" presStyleCnt="0">
        <dgm:presLayoutVars>
          <dgm:dir/>
          <dgm:animOne val="branch"/>
          <dgm:animLvl val="lvl"/>
        </dgm:presLayoutVars>
      </dgm:prSet>
      <dgm:spPr/>
    </dgm:pt>
    <dgm:pt modelId="{18EEE0B6-5813-4DE9-85EC-AFC980E18F0B}" type="pres">
      <dgm:prSet presAssocID="{5525DFC8-8DBB-4C80-B5BF-7C6F8AA6532F}" presName="thickLine" presStyleLbl="alignNode1" presStyleIdx="0" presStyleCnt="6"/>
      <dgm:spPr>
        <a:ln>
          <a:solidFill>
            <a:schemeClr val="accent2">
              <a:lumMod val="75000"/>
            </a:schemeClr>
          </a:solidFill>
        </a:ln>
      </dgm:spPr>
    </dgm:pt>
    <dgm:pt modelId="{FD854BB0-70C3-4E4B-B7F7-E44F8A885AEF}" type="pres">
      <dgm:prSet presAssocID="{5525DFC8-8DBB-4C80-B5BF-7C6F8AA6532F}" presName="horz1" presStyleCnt="0"/>
      <dgm:spPr/>
    </dgm:pt>
    <dgm:pt modelId="{B393B652-2495-499D-A432-9C7C81B4FED6}" type="pres">
      <dgm:prSet presAssocID="{5525DFC8-8DBB-4C80-B5BF-7C6F8AA6532F}" presName="tx1" presStyleLbl="revTx" presStyleIdx="0" presStyleCnt="6"/>
      <dgm:spPr/>
    </dgm:pt>
    <dgm:pt modelId="{BBDE9E43-7BD4-4805-BE63-C7744491F1B3}" type="pres">
      <dgm:prSet presAssocID="{5525DFC8-8DBB-4C80-B5BF-7C6F8AA6532F}" presName="vert1" presStyleCnt="0"/>
      <dgm:spPr/>
    </dgm:pt>
    <dgm:pt modelId="{BDAF21B4-09D4-4B91-9A83-5528DEDF3877}" type="pres">
      <dgm:prSet presAssocID="{C7B279C3-F20D-4F41-A724-7A4D57105253}" presName="thickLine" presStyleLbl="alignNode1" presStyleIdx="1" presStyleCnt="6"/>
      <dgm:spPr>
        <a:ln>
          <a:solidFill>
            <a:schemeClr val="accent2">
              <a:lumMod val="75000"/>
            </a:schemeClr>
          </a:solidFill>
        </a:ln>
      </dgm:spPr>
    </dgm:pt>
    <dgm:pt modelId="{A7571F5F-8D34-4FAD-8E9D-326F5F4E0EF6}" type="pres">
      <dgm:prSet presAssocID="{C7B279C3-F20D-4F41-A724-7A4D57105253}" presName="horz1" presStyleCnt="0"/>
      <dgm:spPr/>
    </dgm:pt>
    <dgm:pt modelId="{F2E8ACCA-1DA4-49BE-9E87-BC7CB4426FF0}" type="pres">
      <dgm:prSet presAssocID="{C7B279C3-F20D-4F41-A724-7A4D57105253}" presName="tx1" presStyleLbl="revTx" presStyleIdx="1" presStyleCnt="6"/>
      <dgm:spPr/>
    </dgm:pt>
    <dgm:pt modelId="{6AD87948-99C9-4563-8F4C-EFC0CB3CE592}" type="pres">
      <dgm:prSet presAssocID="{C7B279C3-F20D-4F41-A724-7A4D57105253}" presName="vert1" presStyleCnt="0"/>
      <dgm:spPr/>
    </dgm:pt>
    <dgm:pt modelId="{B8CB1463-C82B-4093-AF1B-9670CB7E28CA}" type="pres">
      <dgm:prSet presAssocID="{ED0923F5-DA71-4968-B392-3B841D568BF3}" presName="thickLine" presStyleLbl="alignNode1" presStyleIdx="2" presStyleCnt="6"/>
      <dgm:spPr>
        <a:ln>
          <a:solidFill>
            <a:schemeClr val="accent2">
              <a:lumMod val="75000"/>
            </a:schemeClr>
          </a:solidFill>
        </a:ln>
      </dgm:spPr>
    </dgm:pt>
    <dgm:pt modelId="{C42D92CC-A5B3-4910-B55F-3A9879BC2D87}" type="pres">
      <dgm:prSet presAssocID="{ED0923F5-DA71-4968-B392-3B841D568BF3}" presName="horz1" presStyleCnt="0"/>
      <dgm:spPr/>
    </dgm:pt>
    <dgm:pt modelId="{D99AE0EA-1FFC-4AD0-8DE1-7CA020292310}" type="pres">
      <dgm:prSet presAssocID="{ED0923F5-DA71-4968-B392-3B841D568BF3}" presName="tx1" presStyleLbl="revTx" presStyleIdx="2" presStyleCnt="6"/>
      <dgm:spPr/>
    </dgm:pt>
    <dgm:pt modelId="{C77A86A6-FEA8-439E-BD6C-88AAE8BE9CA1}" type="pres">
      <dgm:prSet presAssocID="{ED0923F5-DA71-4968-B392-3B841D568BF3}" presName="vert1" presStyleCnt="0"/>
      <dgm:spPr/>
    </dgm:pt>
    <dgm:pt modelId="{31095EAE-252F-4A57-9068-008C0816C24A}" type="pres">
      <dgm:prSet presAssocID="{B522833E-4BAC-4E13-B876-13C3D81F6925}" presName="thickLine" presStyleLbl="alignNode1" presStyleIdx="3" presStyleCnt="6"/>
      <dgm:spPr>
        <a:ln>
          <a:solidFill>
            <a:schemeClr val="accent2">
              <a:lumMod val="75000"/>
            </a:schemeClr>
          </a:solidFill>
        </a:ln>
      </dgm:spPr>
    </dgm:pt>
    <dgm:pt modelId="{747AD584-1704-4C64-B137-9C25C8CBA08D}" type="pres">
      <dgm:prSet presAssocID="{B522833E-4BAC-4E13-B876-13C3D81F6925}" presName="horz1" presStyleCnt="0"/>
      <dgm:spPr/>
    </dgm:pt>
    <dgm:pt modelId="{4849C58E-E5A0-4BDB-9A08-F50565C39377}" type="pres">
      <dgm:prSet presAssocID="{B522833E-4BAC-4E13-B876-13C3D81F6925}" presName="tx1" presStyleLbl="revTx" presStyleIdx="3" presStyleCnt="6"/>
      <dgm:spPr/>
    </dgm:pt>
    <dgm:pt modelId="{8C66C791-9FAF-41CE-A610-5BEB8B524C0B}" type="pres">
      <dgm:prSet presAssocID="{B522833E-4BAC-4E13-B876-13C3D81F6925}" presName="vert1" presStyleCnt="0"/>
      <dgm:spPr/>
    </dgm:pt>
    <dgm:pt modelId="{1836090E-12D1-4A3E-8239-E411FF7D1C1B}" type="pres">
      <dgm:prSet presAssocID="{F1AD63A9-630B-409B-9D48-60BEA7AEB09B}" presName="thickLine" presStyleLbl="alignNode1" presStyleIdx="4" presStyleCnt="6"/>
      <dgm:spPr>
        <a:ln>
          <a:solidFill>
            <a:schemeClr val="accent2">
              <a:lumMod val="75000"/>
            </a:schemeClr>
          </a:solidFill>
        </a:ln>
      </dgm:spPr>
    </dgm:pt>
    <dgm:pt modelId="{0180924D-743E-46E5-8842-8E8DAB80949C}" type="pres">
      <dgm:prSet presAssocID="{F1AD63A9-630B-409B-9D48-60BEA7AEB09B}" presName="horz1" presStyleCnt="0"/>
      <dgm:spPr/>
    </dgm:pt>
    <dgm:pt modelId="{4B22B5EE-380F-4DED-B072-1BC3681F88FE}" type="pres">
      <dgm:prSet presAssocID="{F1AD63A9-630B-409B-9D48-60BEA7AEB09B}" presName="tx1" presStyleLbl="revTx" presStyleIdx="4" presStyleCnt="6"/>
      <dgm:spPr/>
    </dgm:pt>
    <dgm:pt modelId="{C820C061-75A8-4CE1-B12A-2D7CF6A31D84}" type="pres">
      <dgm:prSet presAssocID="{F1AD63A9-630B-409B-9D48-60BEA7AEB09B}" presName="vert1" presStyleCnt="0"/>
      <dgm:spPr/>
    </dgm:pt>
    <dgm:pt modelId="{213ACA0C-27DB-4031-B972-8F4379900071}" type="pres">
      <dgm:prSet presAssocID="{BB2B90F1-9AC1-4F08-85A3-657840CD961A}" presName="thickLine" presStyleLbl="alignNode1" presStyleIdx="5" presStyleCnt="6"/>
      <dgm:spPr>
        <a:ln>
          <a:solidFill>
            <a:schemeClr val="accent2">
              <a:lumMod val="75000"/>
            </a:schemeClr>
          </a:solidFill>
        </a:ln>
      </dgm:spPr>
    </dgm:pt>
    <dgm:pt modelId="{08DB07AF-DE97-4A7D-8BC2-A0039215880B}" type="pres">
      <dgm:prSet presAssocID="{BB2B90F1-9AC1-4F08-85A3-657840CD961A}" presName="horz1" presStyleCnt="0"/>
      <dgm:spPr/>
    </dgm:pt>
    <dgm:pt modelId="{F5B602A9-4221-4242-960D-DB3835D3BF9D}" type="pres">
      <dgm:prSet presAssocID="{BB2B90F1-9AC1-4F08-85A3-657840CD961A}" presName="tx1" presStyleLbl="revTx" presStyleIdx="5" presStyleCnt="6"/>
      <dgm:spPr/>
    </dgm:pt>
    <dgm:pt modelId="{87D98638-7525-425A-AC10-3F9F35FAAE97}" type="pres">
      <dgm:prSet presAssocID="{BB2B90F1-9AC1-4F08-85A3-657840CD961A}" presName="vert1" presStyleCnt="0"/>
      <dgm:spPr/>
    </dgm:pt>
  </dgm:ptLst>
  <dgm:cxnLst>
    <dgm:cxn modelId="{D7B68D11-7034-4351-B558-3D182ADDD3DD}" srcId="{8FDD8D76-2EE1-43B6-A9F7-F92E108D50C6}" destId="{B522833E-4BAC-4E13-B876-13C3D81F6925}" srcOrd="3" destOrd="0" parTransId="{287B6384-CCA0-462E-857C-BA1D13932719}" sibTransId="{A151C097-D21D-4EC9-9620-0DBE8D1F6570}"/>
    <dgm:cxn modelId="{17AE8E29-E72C-4E5E-A6A8-FE274A9D64D4}" srcId="{8FDD8D76-2EE1-43B6-A9F7-F92E108D50C6}" destId="{ED0923F5-DA71-4968-B392-3B841D568BF3}" srcOrd="2" destOrd="0" parTransId="{9EC29ED1-F5A1-4363-B055-9F6C7C3803A8}" sibTransId="{F783148B-ACA8-4DE3-BDE9-1F0A19B56870}"/>
    <dgm:cxn modelId="{F57F032A-2474-408A-B8A6-E183C952F1B3}" srcId="{8FDD8D76-2EE1-43B6-A9F7-F92E108D50C6}" destId="{BB2B90F1-9AC1-4F08-85A3-657840CD961A}" srcOrd="5" destOrd="0" parTransId="{48B2F7CA-9BF8-49F2-87F2-027E339CC98A}" sibTransId="{A5FD0B27-F5F4-4E0F-9CDC-7BF9F53944D3}"/>
    <dgm:cxn modelId="{D1945738-FE03-4F3E-AB85-E6A4653BDA51}" type="presOf" srcId="{8FDD8D76-2EE1-43B6-A9F7-F92E108D50C6}" destId="{857E035F-C09D-4099-937A-0E4284F49BB4}" srcOrd="0" destOrd="0" presId="urn:microsoft.com/office/officeart/2008/layout/LinedList"/>
    <dgm:cxn modelId="{DFEA203C-39E6-4906-8AA5-12657C2B60EF}" srcId="{8FDD8D76-2EE1-43B6-A9F7-F92E108D50C6}" destId="{F1AD63A9-630B-409B-9D48-60BEA7AEB09B}" srcOrd="4" destOrd="0" parTransId="{9E0C996F-44C8-41B0-B69B-621CC7169236}" sibTransId="{9BFD2DED-78FF-40F1-B08A-6AFEC11C4A99}"/>
    <dgm:cxn modelId="{6B1FA66C-5BD1-4762-974A-951B9E78486A}" type="presOf" srcId="{B522833E-4BAC-4E13-B876-13C3D81F6925}" destId="{4849C58E-E5A0-4BDB-9A08-F50565C39377}" srcOrd="0" destOrd="0" presId="urn:microsoft.com/office/officeart/2008/layout/LinedList"/>
    <dgm:cxn modelId="{EDB0CD6C-2D43-4011-9922-BE955EF5DC07}" type="presOf" srcId="{5525DFC8-8DBB-4C80-B5BF-7C6F8AA6532F}" destId="{B393B652-2495-499D-A432-9C7C81B4FED6}" srcOrd="0" destOrd="0" presId="urn:microsoft.com/office/officeart/2008/layout/LinedList"/>
    <dgm:cxn modelId="{8EC7217D-2046-4EBC-BACA-FDC5D9E5C2F2}" type="presOf" srcId="{F1AD63A9-630B-409B-9D48-60BEA7AEB09B}" destId="{4B22B5EE-380F-4DED-B072-1BC3681F88FE}" srcOrd="0" destOrd="0" presId="urn:microsoft.com/office/officeart/2008/layout/LinedList"/>
    <dgm:cxn modelId="{8F5439A9-2F1B-4DED-8751-067B67B930FD}" type="presOf" srcId="{C7B279C3-F20D-4F41-A724-7A4D57105253}" destId="{F2E8ACCA-1DA4-49BE-9E87-BC7CB4426FF0}" srcOrd="0" destOrd="0" presId="urn:microsoft.com/office/officeart/2008/layout/LinedList"/>
    <dgm:cxn modelId="{69C83AAD-6117-45E9-90EF-27A76EAC5892}" srcId="{8FDD8D76-2EE1-43B6-A9F7-F92E108D50C6}" destId="{C7B279C3-F20D-4F41-A724-7A4D57105253}" srcOrd="1" destOrd="0" parTransId="{C930B1F2-25FB-4D62-8E1E-483CE5AA4BC7}" sibTransId="{6CA5517A-2A92-4296-942B-8D3F21A036D9}"/>
    <dgm:cxn modelId="{CAB1B0C1-1C69-4984-BC6A-85D0A57DA12A}" type="presOf" srcId="{ED0923F5-DA71-4968-B392-3B841D568BF3}" destId="{D99AE0EA-1FFC-4AD0-8DE1-7CA020292310}" srcOrd="0" destOrd="0" presId="urn:microsoft.com/office/officeart/2008/layout/LinedList"/>
    <dgm:cxn modelId="{66BB2DC4-E3F5-4BDE-97E6-DBDB25DC80E8}" srcId="{8FDD8D76-2EE1-43B6-A9F7-F92E108D50C6}" destId="{5525DFC8-8DBB-4C80-B5BF-7C6F8AA6532F}" srcOrd="0" destOrd="0" parTransId="{5E7D0F01-39B1-41AA-87FA-DFA7A2E8BDDD}" sibTransId="{761F54A0-2FA8-407B-8FE5-0E5F3FC1A53C}"/>
    <dgm:cxn modelId="{DECA50EB-7A43-4C62-AD90-1E43BFCCDFCA}" type="presOf" srcId="{BB2B90F1-9AC1-4F08-85A3-657840CD961A}" destId="{F5B602A9-4221-4242-960D-DB3835D3BF9D}" srcOrd="0" destOrd="0" presId="urn:microsoft.com/office/officeart/2008/layout/LinedList"/>
    <dgm:cxn modelId="{F5147685-DD25-47D4-A432-9921A10A1908}" type="presParOf" srcId="{857E035F-C09D-4099-937A-0E4284F49BB4}" destId="{18EEE0B6-5813-4DE9-85EC-AFC980E18F0B}" srcOrd="0" destOrd="0" presId="urn:microsoft.com/office/officeart/2008/layout/LinedList"/>
    <dgm:cxn modelId="{BB049E66-372C-4C37-B171-7C1D2A49DA19}" type="presParOf" srcId="{857E035F-C09D-4099-937A-0E4284F49BB4}" destId="{FD854BB0-70C3-4E4B-B7F7-E44F8A885AEF}" srcOrd="1" destOrd="0" presId="urn:microsoft.com/office/officeart/2008/layout/LinedList"/>
    <dgm:cxn modelId="{D4828A7C-1232-4723-982A-B77DEB1871EF}" type="presParOf" srcId="{FD854BB0-70C3-4E4B-B7F7-E44F8A885AEF}" destId="{B393B652-2495-499D-A432-9C7C81B4FED6}" srcOrd="0" destOrd="0" presId="urn:microsoft.com/office/officeart/2008/layout/LinedList"/>
    <dgm:cxn modelId="{34ABEE55-4EFD-429F-9292-857491E8D79E}" type="presParOf" srcId="{FD854BB0-70C3-4E4B-B7F7-E44F8A885AEF}" destId="{BBDE9E43-7BD4-4805-BE63-C7744491F1B3}" srcOrd="1" destOrd="0" presId="urn:microsoft.com/office/officeart/2008/layout/LinedList"/>
    <dgm:cxn modelId="{7B02E2B6-FA0E-47CE-AB5B-194B2E1B09D5}" type="presParOf" srcId="{857E035F-C09D-4099-937A-0E4284F49BB4}" destId="{BDAF21B4-09D4-4B91-9A83-5528DEDF3877}" srcOrd="2" destOrd="0" presId="urn:microsoft.com/office/officeart/2008/layout/LinedList"/>
    <dgm:cxn modelId="{E34E781B-EEA3-4864-A9A3-9A6F6A7AFC80}" type="presParOf" srcId="{857E035F-C09D-4099-937A-0E4284F49BB4}" destId="{A7571F5F-8D34-4FAD-8E9D-326F5F4E0EF6}" srcOrd="3" destOrd="0" presId="urn:microsoft.com/office/officeart/2008/layout/LinedList"/>
    <dgm:cxn modelId="{E64966C1-320B-4BFD-A0B6-B07E4F7BC6D4}" type="presParOf" srcId="{A7571F5F-8D34-4FAD-8E9D-326F5F4E0EF6}" destId="{F2E8ACCA-1DA4-49BE-9E87-BC7CB4426FF0}" srcOrd="0" destOrd="0" presId="urn:microsoft.com/office/officeart/2008/layout/LinedList"/>
    <dgm:cxn modelId="{01905AEE-A50E-443B-8BF5-79BA2D221CE9}" type="presParOf" srcId="{A7571F5F-8D34-4FAD-8E9D-326F5F4E0EF6}" destId="{6AD87948-99C9-4563-8F4C-EFC0CB3CE592}" srcOrd="1" destOrd="0" presId="urn:microsoft.com/office/officeart/2008/layout/LinedList"/>
    <dgm:cxn modelId="{4AD82122-C088-4F3C-A56A-B028CAB179CD}" type="presParOf" srcId="{857E035F-C09D-4099-937A-0E4284F49BB4}" destId="{B8CB1463-C82B-4093-AF1B-9670CB7E28CA}" srcOrd="4" destOrd="0" presId="urn:microsoft.com/office/officeart/2008/layout/LinedList"/>
    <dgm:cxn modelId="{373BAA11-986A-4518-A103-33520C5D8D7A}" type="presParOf" srcId="{857E035F-C09D-4099-937A-0E4284F49BB4}" destId="{C42D92CC-A5B3-4910-B55F-3A9879BC2D87}" srcOrd="5" destOrd="0" presId="urn:microsoft.com/office/officeart/2008/layout/LinedList"/>
    <dgm:cxn modelId="{C16B31A2-707E-4EDA-A4F0-6FAD44067C1C}" type="presParOf" srcId="{C42D92CC-A5B3-4910-B55F-3A9879BC2D87}" destId="{D99AE0EA-1FFC-4AD0-8DE1-7CA020292310}" srcOrd="0" destOrd="0" presId="urn:microsoft.com/office/officeart/2008/layout/LinedList"/>
    <dgm:cxn modelId="{F5896B63-2C8D-4AB0-AE08-1DFE5B4A1E1D}" type="presParOf" srcId="{C42D92CC-A5B3-4910-B55F-3A9879BC2D87}" destId="{C77A86A6-FEA8-439E-BD6C-88AAE8BE9CA1}" srcOrd="1" destOrd="0" presId="urn:microsoft.com/office/officeart/2008/layout/LinedList"/>
    <dgm:cxn modelId="{92018241-5A00-4DDE-98C1-FF1A440C9B61}" type="presParOf" srcId="{857E035F-C09D-4099-937A-0E4284F49BB4}" destId="{31095EAE-252F-4A57-9068-008C0816C24A}" srcOrd="6" destOrd="0" presId="urn:microsoft.com/office/officeart/2008/layout/LinedList"/>
    <dgm:cxn modelId="{53519D9D-FA25-41FD-A3D1-D9CC68C46252}" type="presParOf" srcId="{857E035F-C09D-4099-937A-0E4284F49BB4}" destId="{747AD584-1704-4C64-B137-9C25C8CBA08D}" srcOrd="7" destOrd="0" presId="urn:microsoft.com/office/officeart/2008/layout/LinedList"/>
    <dgm:cxn modelId="{14F2C354-1DDC-41F5-B079-0DCC779F0988}" type="presParOf" srcId="{747AD584-1704-4C64-B137-9C25C8CBA08D}" destId="{4849C58E-E5A0-4BDB-9A08-F50565C39377}" srcOrd="0" destOrd="0" presId="urn:microsoft.com/office/officeart/2008/layout/LinedList"/>
    <dgm:cxn modelId="{400E2F46-D81A-4BB1-8764-619C2258E5BD}" type="presParOf" srcId="{747AD584-1704-4C64-B137-9C25C8CBA08D}" destId="{8C66C791-9FAF-41CE-A610-5BEB8B524C0B}" srcOrd="1" destOrd="0" presId="urn:microsoft.com/office/officeart/2008/layout/LinedList"/>
    <dgm:cxn modelId="{B3380709-800C-4232-B803-84C4538B5180}" type="presParOf" srcId="{857E035F-C09D-4099-937A-0E4284F49BB4}" destId="{1836090E-12D1-4A3E-8239-E411FF7D1C1B}" srcOrd="8" destOrd="0" presId="urn:microsoft.com/office/officeart/2008/layout/LinedList"/>
    <dgm:cxn modelId="{6CEED65D-C376-42FA-B036-525544AF1320}" type="presParOf" srcId="{857E035F-C09D-4099-937A-0E4284F49BB4}" destId="{0180924D-743E-46E5-8842-8E8DAB80949C}" srcOrd="9" destOrd="0" presId="urn:microsoft.com/office/officeart/2008/layout/LinedList"/>
    <dgm:cxn modelId="{937BF922-8BDA-4898-9CFB-DDD19AD546AF}" type="presParOf" srcId="{0180924D-743E-46E5-8842-8E8DAB80949C}" destId="{4B22B5EE-380F-4DED-B072-1BC3681F88FE}" srcOrd="0" destOrd="0" presId="urn:microsoft.com/office/officeart/2008/layout/LinedList"/>
    <dgm:cxn modelId="{CF253DC6-1D57-4425-A079-3C5EC07707CB}" type="presParOf" srcId="{0180924D-743E-46E5-8842-8E8DAB80949C}" destId="{C820C061-75A8-4CE1-B12A-2D7CF6A31D84}" srcOrd="1" destOrd="0" presId="urn:microsoft.com/office/officeart/2008/layout/LinedList"/>
    <dgm:cxn modelId="{4BF0E155-5328-45C0-A5CB-AD2FF8CCC255}" type="presParOf" srcId="{857E035F-C09D-4099-937A-0E4284F49BB4}" destId="{213ACA0C-27DB-4031-B972-8F4379900071}" srcOrd="10" destOrd="0" presId="urn:microsoft.com/office/officeart/2008/layout/LinedList"/>
    <dgm:cxn modelId="{FF6B4168-1EB1-475E-B773-FF14D8910E58}" type="presParOf" srcId="{857E035F-C09D-4099-937A-0E4284F49BB4}" destId="{08DB07AF-DE97-4A7D-8BC2-A0039215880B}" srcOrd="11" destOrd="0" presId="urn:microsoft.com/office/officeart/2008/layout/LinedList"/>
    <dgm:cxn modelId="{5F8AB51F-DA5B-4E9B-A289-E706280193A5}" type="presParOf" srcId="{08DB07AF-DE97-4A7D-8BC2-A0039215880B}" destId="{F5B602A9-4221-4242-960D-DB3835D3BF9D}" srcOrd="0" destOrd="0" presId="urn:microsoft.com/office/officeart/2008/layout/LinedList"/>
    <dgm:cxn modelId="{D01EC66B-3013-4C5B-B2A9-A8C2CE810E1F}" type="presParOf" srcId="{08DB07AF-DE97-4A7D-8BC2-A0039215880B}" destId="{87D98638-7525-425A-AC10-3F9F35FAAE9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EE0B6-5813-4DE9-85EC-AFC980E18F0B}">
      <dsp:nvSpPr>
        <dsp:cNvPr id="0" name=""/>
        <dsp:cNvSpPr/>
      </dsp:nvSpPr>
      <dsp:spPr>
        <a:xfrm>
          <a:off x="0" y="2125"/>
          <a:ext cx="10515600" cy="0"/>
        </a:xfrm>
        <a:prstGeom prst="line">
          <a:avLst/>
        </a:prstGeom>
        <a:solidFill>
          <a:schemeClr val="accent1">
            <a:hueOff val="0"/>
            <a:satOff val="0"/>
            <a:lumOff val="0"/>
            <a:alphaOff val="0"/>
          </a:schemeClr>
        </a:solidFill>
        <a:ln w="254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393B652-2495-499D-A432-9C7C81B4FED6}">
      <dsp:nvSpPr>
        <dsp:cNvPr id="0" name=""/>
        <dsp:cNvSpPr/>
      </dsp:nvSpPr>
      <dsp:spPr>
        <a:xfrm>
          <a:off x="0" y="2125"/>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Overview of the Pilot Program</a:t>
          </a:r>
          <a:endParaRPr lang="en-US" sz="3400" kern="1200" dirty="0"/>
        </a:p>
      </dsp:txBody>
      <dsp:txXfrm>
        <a:off x="0" y="2125"/>
        <a:ext cx="10515600" cy="724715"/>
      </dsp:txXfrm>
    </dsp:sp>
    <dsp:sp modelId="{BDAF21B4-09D4-4B91-9A83-5528DEDF3877}">
      <dsp:nvSpPr>
        <dsp:cNvPr id="0" name=""/>
        <dsp:cNvSpPr/>
      </dsp:nvSpPr>
      <dsp:spPr>
        <a:xfrm>
          <a:off x="0" y="726840"/>
          <a:ext cx="10515600" cy="0"/>
        </a:xfrm>
        <a:prstGeom prst="line">
          <a:avLst/>
        </a:prstGeom>
        <a:solidFill>
          <a:schemeClr val="accent1">
            <a:hueOff val="0"/>
            <a:satOff val="0"/>
            <a:lumOff val="0"/>
            <a:alphaOff val="0"/>
          </a:schemeClr>
        </a:solidFill>
        <a:ln w="254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2E8ACCA-1DA4-49BE-9E87-BC7CB4426FF0}">
      <dsp:nvSpPr>
        <dsp:cNvPr id="0" name=""/>
        <dsp:cNvSpPr/>
      </dsp:nvSpPr>
      <dsp:spPr>
        <a:xfrm>
          <a:off x="0" y="726840"/>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Who is Needed to Participate</a:t>
          </a:r>
          <a:endParaRPr lang="en-US" sz="3400" kern="1200"/>
        </a:p>
      </dsp:txBody>
      <dsp:txXfrm>
        <a:off x="0" y="726840"/>
        <a:ext cx="10515600" cy="724715"/>
      </dsp:txXfrm>
    </dsp:sp>
    <dsp:sp modelId="{B8CB1463-C82B-4093-AF1B-9670CB7E28CA}">
      <dsp:nvSpPr>
        <dsp:cNvPr id="0" name=""/>
        <dsp:cNvSpPr/>
      </dsp:nvSpPr>
      <dsp:spPr>
        <a:xfrm>
          <a:off x="0" y="1451556"/>
          <a:ext cx="10515600" cy="0"/>
        </a:xfrm>
        <a:prstGeom prst="line">
          <a:avLst/>
        </a:prstGeom>
        <a:solidFill>
          <a:schemeClr val="accent1">
            <a:hueOff val="0"/>
            <a:satOff val="0"/>
            <a:lumOff val="0"/>
            <a:alphaOff val="0"/>
          </a:schemeClr>
        </a:solidFill>
        <a:ln w="254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99AE0EA-1FFC-4AD0-8DE1-7CA020292310}">
      <dsp:nvSpPr>
        <dsp:cNvPr id="0" name=""/>
        <dsp:cNvSpPr/>
      </dsp:nvSpPr>
      <dsp:spPr>
        <a:xfrm>
          <a:off x="0" y="1451556"/>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What information do we need for O/A?</a:t>
          </a:r>
          <a:endParaRPr lang="en-US" sz="3400" kern="1200"/>
        </a:p>
      </dsp:txBody>
      <dsp:txXfrm>
        <a:off x="0" y="1451556"/>
        <a:ext cx="10515600" cy="724715"/>
      </dsp:txXfrm>
    </dsp:sp>
    <dsp:sp modelId="{31095EAE-252F-4A57-9068-008C0816C24A}">
      <dsp:nvSpPr>
        <dsp:cNvPr id="0" name=""/>
        <dsp:cNvSpPr/>
      </dsp:nvSpPr>
      <dsp:spPr>
        <a:xfrm>
          <a:off x="0" y="2176271"/>
          <a:ext cx="10515600" cy="0"/>
        </a:xfrm>
        <a:prstGeom prst="line">
          <a:avLst/>
        </a:prstGeom>
        <a:solidFill>
          <a:schemeClr val="accent1">
            <a:hueOff val="0"/>
            <a:satOff val="0"/>
            <a:lumOff val="0"/>
            <a:alphaOff val="0"/>
          </a:schemeClr>
        </a:solidFill>
        <a:ln w="254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849C58E-E5A0-4BDB-9A08-F50565C39377}">
      <dsp:nvSpPr>
        <dsp:cNvPr id="0" name=""/>
        <dsp:cNvSpPr/>
      </dsp:nvSpPr>
      <dsp:spPr>
        <a:xfrm>
          <a:off x="0" y="2176271"/>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Development of the Database and Waiting List</a:t>
          </a:r>
          <a:endParaRPr lang="en-US" sz="3400" kern="1200"/>
        </a:p>
      </dsp:txBody>
      <dsp:txXfrm>
        <a:off x="0" y="2176271"/>
        <a:ext cx="10515600" cy="724715"/>
      </dsp:txXfrm>
    </dsp:sp>
    <dsp:sp modelId="{1836090E-12D1-4A3E-8239-E411FF7D1C1B}">
      <dsp:nvSpPr>
        <dsp:cNvPr id="0" name=""/>
        <dsp:cNvSpPr/>
      </dsp:nvSpPr>
      <dsp:spPr>
        <a:xfrm>
          <a:off x="0" y="2900987"/>
          <a:ext cx="10515600" cy="0"/>
        </a:xfrm>
        <a:prstGeom prst="line">
          <a:avLst/>
        </a:prstGeom>
        <a:solidFill>
          <a:schemeClr val="accent1">
            <a:hueOff val="0"/>
            <a:satOff val="0"/>
            <a:lumOff val="0"/>
            <a:alphaOff val="0"/>
          </a:schemeClr>
        </a:solidFill>
        <a:ln w="254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B22B5EE-380F-4DED-B072-1BC3681F88FE}">
      <dsp:nvSpPr>
        <dsp:cNvPr id="0" name=""/>
        <dsp:cNvSpPr/>
      </dsp:nvSpPr>
      <dsp:spPr>
        <a:xfrm>
          <a:off x="0" y="2900987"/>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Timeline &amp; Implementation</a:t>
          </a:r>
          <a:endParaRPr lang="en-US" sz="3400" kern="1200"/>
        </a:p>
      </dsp:txBody>
      <dsp:txXfrm>
        <a:off x="0" y="2900987"/>
        <a:ext cx="10515600" cy="724715"/>
      </dsp:txXfrm>
    </dsp:sp>
    <dsp:sp modelId="{213ACA0C-27DB-4031-B972-8F4379900071}">
      <dsp:nvSpPr>
        <dsp:cNvPr id="0" name=""/>
        <dsp:cNvSpPr/>
      </dsp:nvSpPr>
      <dsp:spPr>
        <a:xfrm>
          <a:off x="0" y="3625703"/>
          <a:ext cx="10515600" cy="0"/>
        </a:xfrm>
        <a:prstGeom prst="line">
          <a:avLst/>
        </a:prstGeom>
        <a:solidFill>
          <a:schemeClr val="accent1">
            <a:hueOff val="0"/>
            <a:satOff val="0"/>
            <a:lumOff val="0"/>
            <a:alphaOff val="0"/>
          </a:schemeClr>
        </a:solidFill>
        <a:ln w="254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5B602A9-4221-4242-960D-DB3835D3BF9D}">
      <dsp:nvSpPr>
        <dsp:cNvPr id="0" name=""/>
        <dsp:cNvSpPr/>
      </dsp:nvSpPr>
      <dsp:spPr>
        <a:xfrm>
          <a:off x="0" y="3625703"/>
          <a:ext cx="105156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Future Info Sessions &amp; Follow up.</a:t>
          </a:r>
          <a:endParaRPr lang="en-US" sz="3400" kern="1200"/>
        </a:p>
      </dsp:txBody>
      <dsp:txXfrm>
        <a:off x="0" y="3625703"/>
        <a:ext cx="10515600" cy="72471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A3A91E6B-4639-62B8-7C4A-A0B69ADAE9A1}"/>
            </a:ext>
          </a:extLst>
        </p:cNvPr>
        <p:cNvGrpSpPr/>
        <p:nvPr/>
      </p:nvGrpSpPr>
      <p:grpSpPr>
        <a:xfrm>
          <a:off x="0" y="0"/>
          <a:ext cx="0" cy="0"/>
          <a:chOff x="0" y="0"/>
          <a:chExt cx="0" cy="0"/>
        </a:xfrm>
      </p:grpSpPr>
      <p:sp>
        <p:nvSpPr>
          <p:cNvPr id="140" name="Google Shape;140;p6:notes">
            <a:extLst>
              <a:ext uri="{FF2B5EF4-FFF2-40B4-BE49-F238E27FC236}">
                <a16:creationId xmlns:a16="http://schemas.microsoft.com/office/drawing/2014/main" id="{2EBE7BB1-D19F-6FF9-96BB-6615B6F773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1" name="Google Shape;141;p6:notes">
            <a:extLst>
              <a:ext uri="{FF2B5EF4-FFF2-40B4-BE49-F238E27FC236}">
                <a16:creationId xmlns:a16="http://schemas.microsoft.com/office/drawing/2014/main" id="{99EB5BE3-57D9-7AC5-F8BA-53075ED028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11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1"/>
          <p:cNvSpPr/>
          <p:nvPr/>
        </p:nvSpPr>
        <p:spPr>
          <a:xfrm rot="10800000">
            <a:off x="2640358" y="-1"/>
            <a:ext cx="8816710" cy="6262783"/>
          </a:xfrm>
          <a:prstGeom prst="rtTriangle">
            <a:avLst/>
          </a:prstGeom>
          <a:solidFill>
            <a:srgbClr val="FEF1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1"/>
          <p:cNvSpPr/>
          <p:nvPr/>
        </p:nvSpPr>
        <p:spPr>
          <a:xfrm rot="10800000">
            <a:off x="2926079" y="0"/>
            <a:ext cx="9265917" cy="6858000"/>
          </a:xfrm>
          <a:prstGeom prst="rtTriangle">
            <a:avLst/>
          </a:prstGeom>
          <a:solidFill>
            <a:srgbClr val="FAB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1"/>
          <p:cNvSpPr txBox="1">
            <a:spLocks noGrp="1"/>
          </p:cNvSpPr>
          <p:nvPr>
            <p:ph type="ctrTitle"/>
          </p:nvPr>
        </p:nvSpPr>
        <p:spPr>
          <a:xfrm>
            <a:off x="692727" y="3791386"/>
            <a:ext cx="4585855" cy="144563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Montserrat"/>
              <a:buNone/>
              <a:defRPr sz="4000">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txBox="1">
            <a:spLocks noGrp="1"/>
          </p:cNvSpPr>
          <p:nvPr>
            <p:ph type="subTitle" idx="1"/>
          </p:nvPr>
        </p:nvSpPr>
        <p:spPr>
          <a:xfrm>
            <a:off x="692727" y="5264732"/>
            <a:ext cx="4585855" cy="60767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11" descr="A picture containing company name&#10;&#10;Description automatically generated"/>
          <p:cNvPicPr preferRelativeResize="0"/>
          <p:nvPr/>
        </p:nvPicPr>
        <p:blipFill rotWithShape="1">
          <a:blip r:embed="rId2">
            <a:alphaModFix/>
          </a:blip>
          <a:srcRect/>
          <a:stretch/>
        </p:blipFill>
        <p:spPr>
          <a:xfrm>
            <a:off x="692727" y="1263448"/>
            <a:ext cx="3654190" cy="2137559"/>
          </a:xfrm>
          <a:prstGeom prst="rect">
            <a:avLst/>
          </a:prstGeom>
          <a:noFill/>
          <a:ln>
            <a:noFill/>
          </a:ln>
        </p:spPr>
      </p:pic>
      <p:sp>
        <p:nvSpPr>
          <p:cNvPr id="17" name="Google Shape;17;p11"/>
          <p:cNvSpPr/>
          <p:nvPr/>
        </p:nvSpPr>
        <p:spPr>
          <a:xfrm rot="10800000">
            <a:off x="3269672" y="0"/>
            <a:ext cx="8922327" cy="6858000"/>
          </a:xfrm>
          <a:prstGeom prst="rtTriangle">
            <a:avLst/>
          </a:prstGeom>
          <a:blipFill rotWithShape="0">
            <a:blip r:embed="rId3">
              <a:alphaModFix/>
            </a:blip>
            <a:stretch>
              <a:fillRect r="-19999"/>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sp>
        <p:nvSpPr>
          <p:cNvPr id="25" name="Google Shape;25;p13"/>
          <p:cNvSpPr/>
          <p:nvPr/>
        </p:nvSpPr>
        <p:spPr>
          <a:xfrm>
            <a:off x="-1" y="0"/>
            <a:ext cx="6256421" cy="6857999"/>
          </a:xfrm>
          <a:prstGeom prst="rect">
            <a:avLst/>
          </a:prstGeom>
          <a:solidFill>
            <a:srgbClr val="FAB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13"/>
          <p:cNvSpPr txBox="1">
            <a:spLocks noGrp="1"/>
          </p:cNvSpPr>
          <p:nvPr>
            <p:ph type="sldNum" idx="12"/>
          </p:nvPr>
        </p:nvSpPr>
        <p:spPr>
          <a:xfrm>
            <a:off x="11602816" y="6340308"/>
            <a:ext cx="40870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FAB117"/>
                </a:solidFill>
                <a:latin typeface="Calibri"/>
                <a:ea typeface="Calibri"/>
                <a:cs typeface="Calibri"/>
                <a:sym typeface="Calibri"/>
              </a:defRPr>
            </a:lvl1pPr>
            <a:lvl2pPr marL="0" lvl="1" indent="0" algn="ctr">
              <a:spcBef>
                <a:spcPts val="0"/>
              </a:spcBef>
              <a:buNone/>
              <a:defRPr sz="1200" b="0" i="0" u="none" strike="noStrike" cap="none">
                <a:solidFill>
                  <a:srgbClr val="FAB117"/>
                </a:solidFill>
                <a:latin typeface="Calibri"/>
                <a:ea typeface="Calibri"/>
                <a:cs typeface="Calibri"/>
                <a:sym typeface="Calibri"/>
              </a:defRPr>
            </a:lvl2pPr>
            <a:lvl3pPr marL="0" lvl="2" indent="0" algn="ctr">
              <a:spcBef>
                <a:spcPts val="0"/>
              </a:spcBef>
              <a:buNone/>
              <a:defRPr sz="1200" b="0" i="0" u="none" strike="noStrike" cap="none">
                <a:solidFill>
                  <a:srgbClr val="FAB117"/>
                </a:solidFill>
                <a:latin typeface="Calibri"/>
                <a:ea typeface="Calibri"/>
                <a:cs typeface="Calibri"/>
                <a:sym typeface="Calibri"/>
              </a:defRPr>
            </a:lvl3pPr>
            <a:lvl4pPr marL="0" lvl="3" indent="0" algn="ctr">
              <a:spcBef>
                <a:spcPts val="0"/>
              </a:spcBef>
              <a:buNone/>
              <a:defRPr sz="1200" b="0" i="0" u="none" strike="noStrike" cap="none">
                <a:solidFill>
                  <a:srgbClr val="FAB117"/>
                </a:solidFill>
                <a:latin typeface="Calibri"/>
                <a:ea typeface="Calibri"/>
                <a:cs typeface="Calibri"/>
                <a:sym typeface="Calibri"/>
              </a:defRPr>
            </a:lvl4pPr>
            <a:lvl5pPr marL="0" lvl="4" indent="0" algn="ctr">
              <a:spcBef>
                <a:spcPts val="0"/>
              </a:spcBef>
              <a:buNone/>
              <a:defRPr sz="1200" b="0" i="0" u="none" strike="noStrike" cap="none">
                <a:solidFill>
                  <a:srgbClr val="FAB117"/>
                </a:solidFill>
                <a:latin typeface="Calibri"/>
                <a:ea typeface="Calibri"/>
                <a:cs typeface="Calibri"/>
                <a:sym typeface="Calibri"/>
              </a:defRPr>
            </a:lvl5pPr>
            <a:lvl6pPr marL="0" lvl="5" indent="0" algn="ctr">
              <a:spcBef>
                <a:spcPts val="0"/>
              </a:spcBef>
              <a:buNone/>
              <a:defRPr sz="1200" b="0" i="0" u="none" strike="noStrike" cap="none">
                <a:solidFill>
                  <a:srgbClr val="FAB117"/>
                </a:solidFill>
                <a:latin typeface="Calibri"/>
                <a:ea typeface="Calibri"/>
                <a:cs typeface="Calibri"/>
                <a:sym typeface="Calibri"/>
              </a:defRPr>
            </a:lvl6pPr>
            <a:lvl7pPr marL="0" lvl="6" indent="0" algn="ctr">
              <a:spcBef>
                <a:spcPts val="0"/>
              </a:spcBef>
              <a:buNone/>
              <a:defRPr sz="1200" b="0" i="0" u="none" strike="noStrike" cap="none">
                <a:solidFill>
                  <a:srgbClr val="FAB117"/>
                </a:solidFill>
                <a:latin typeface="Calibri"/>
                <a:ea typeface="Calibri"/>
                <a:cs typeface="Calibri"/>
                <a:sym typeface="Calibri"/>
              </a:defRPr>
            </a:lvl7pPr>
            <a:lvl8pPr marL="0" lvl="7" indent="0" algn="ctr">
              <a:spcBef>
                <a:spcPts val="0"/>
              </a:spcBef>
              <a:buNone/>
              <a:defRPr sz="1200" b="0" i="0" u="none" strike="noStrike" cap="none">
                <a:solidFill>
                  <a:srgbClr val="FAB117"/>
                </a:solidFill>
                <a:latin typeface="Calibri"/>
                <a:ea typeface="Calibri"/>
                <a:cs typeface="Calibri"/>
                <a:sym typeface="Calibri"/>
              </a:defRPr>
            </a:lvl8pPr>
            <a:lvl9pPr marL="0" lvl="8" indent="0" algn="ctr">
              <a:spcBef>
                <a:spcPts val="0"/>
              </a:spcBef>
              <a:buNone/>
              <a:defRPr sz="1200" b="0" i="0" u="none" strike="noStrike" cap="none">
                <a:solidFill>
                  <a:srgbClr val="FAB11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27" name="Google Shape;27;p13" descr="A picture containing company name&#10;&#10;Description automatically generated"/>
          <p:cNvPicPr preferRelativeResize="0"/>
          <p:nvPr/>
        </p:nvPicPr>
        <p:blipFill rotWithShape="1">
          <a:blip r:embed="rId2">
            <a:alphaModFix/>
          </a:blip>
          <a:srcRect/>
          <a:stretch/>
        </p:blipFill>
        <p:spPr>
          <a:xfrm>
            <a:off x="11065042" y="152567"/>
            <a:ext cx="927149" cy="542346"/>
          </a:xfrm>
          <a:prstGeom prst="rect">
            <a:avLst/>
          </a:prstGeom>
          <a:noFill/>
          <a:ln>
            <a:noFill/>
          </a:ln>
        </p:spPr>
      </p:pic>
      <p:sp>
        <p:nvSpPr>
          <p:cNvPr id="28" name="Google Shape;28;p13"/>
          <p:cNvSpPr txBox="1">
            <a:spLocks noGrp="1"/>
          </p:cNvSpPr>
          <p:nvPr>
            <p:ph type="title"/>
          </p:nvPr>
        </p:nvSpPr>
        <p:spPr>
          <a:xfrm>
            <a:off x="549442" y="529389"/>
            <a:ext cx="4696326"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Montserrat"/>
              <a:buNone/>
              <a:defRPr sz="3200">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549275" y="1507373"/>
            <a:ext cx="4695825" cy="44275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3"/>
          <p:cNvSpPr txBox="1">
            <a:spLocks noGrp="1"/>
          </p:cNvSpPr>
          <p:nvPr>
            <p:ph type="body" idx="2"/>
          </p:nvPr>
        </p:nvSpPr>
        <p:spPr>
          <a:xfrm>
            <a:off x="6589058" y="1507373"/>
            <a:ext cx="4695825" cy="44275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14"/>
          <p:cNvSpPr/>
          <p:nvPr/>
        </p:nvSpPr>
        <p:spPr>
          <a:xfrm>
            <a:off x="0" y="5005136"/>
            <a:ext cx="12192000" cy="185286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4"/>
          <p:cNvSpPr txBox="1">
            <a:spLocks noGrp="1"/>
          </p:cNvSpPr>
          <p:nvPr>
            <p:ph type="title"/>
          </p:nvPr>
        </p:nvSpPr>
        <p:spPr>
          <a:xfrm>
            <a:off x="549442" y="529389"/>
            <a:ext cx="4696326" cy="776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Montserrat"/>
              <a:buNone/>
              <a:defRPr sz="3200">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4"/>
          <p:cNvSpPr txBox="1">
            <a:spLocks noGrp="1"/>
          </p:cNvSpPr>
          <p:nvPr>
            <p:ph type="body" idx="1"/>
          </p:nvPr>
        </p:nvSpPr>
        <p:spPr>
          <a:xfrm>
            <a:off x="549442" y="148874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4"/>
          <p:cNvSpPr txBox="1">
            <a:spLocks noGrp="1"/>
          </p:cNvSpPr>
          <p:nvPr>
            <p:ph type="sldNum" idx="12"/>
          </p:nvPr>
        </p:nvSpPr>
        <p:spPr>
          <a:xfrm>
            <a:off x="11602816" y="6340308"/>
            <a:ext cx="40870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FAB117"/>
                </a:solidFill>
                <a:latin typeface="Calibri"/>
                <a:ea typeface="Calibri"/>
                <a:cs typeface="Calibri"/>
                <a:sym typeface="Calibri"/>
              </a:defRPr>
            </a:lvl1pPr>
            <a:lvl2pPr marL="0" lvl="1" indent="0" algn="ctr">
              <a:spcBef>
                <a:spcPts val="0"/>
              </a:spcBef>
              <a:buNone/>
              <a:defRPr sz="1200" b="0" i="0" u="none" strike="noStrike" cap="none">
                <a:solidFill>
                  <a:srgbClr val="FAB117"/>
                </a:solidFill>
                <a:latin typeface="Calibri"/>
                <a:ea typeface="Calibri"/>
                <a:cs typeface="Calibri"/>
                <a:sym typeface="Calibri"/>
              </a:defRPr>
            </a:lvl2pPr>
            <a:lvl3pPr marL="0" lvl="2" indent="0" algn="ctr">
              <a:spcBef>
                <a:spcPts val="0"/>
              </a:spcBef>
              <a:buNone/>
              <a:defRPr sz="1200" b="0" i="0" u="none" strike="noStrike" cap="none">
                <a:solidFill>
                  <a:srgbClr val="FAB117"/>
                </a:solidFill>
                <a:latin typeface="Calibri"/>
                <a:ea typeface="Calibri"/>
                <a:cs typeface="Calibri"/>
                <a:sym typeface="Calibri"/>
              </a:defRPr>
            </a:lvl3pPr>
            <a:lvl4pPr marL="0" lvl="3" indent="0" algn="ctr">
              <a:spcBef>
                <a:spcPts val="0"/>
              </a:spcBef>
              <a:buNone/>
              <a:defRPr sz="1200" b="0" i="0" u="none" strike="noStrike" cap="none">
                <a:solidFill>
                  <a:srgbClr val="FAB117"/>
                </a:solidFill>
                <a:latin typeface="Calibri"/>
                <a:ea typeface="Calibri"/>
                <a:cs typeface="Calibri"/>
                <a:sym typeface="Calibri"/>
              </a:defRPr>
            </a:lvl4pPr>
            <a:lvl5pPr marL="0" lvl="4" indent="0" algn="ctr">
              <a:spcBef>
                <a:spcPts val="0"/>
              </a:spcBef>
              <a:buNone/>
              <a:defRPr sz="1200" b="0" i="0" u="none" strike="noStrike" cap="none">
                <a:solidFill>
                  <a:srgbClr val="FAB117"/>
                </a:solidFill>
                <a:latin typeface="Calibri"/>
                <a:ea typeface="Calibri"/>
                <a:cs typeface="Calibri"/>
                <a:sym typeface="Calibri"/>
              </a:defRPr>
            </a:lvl5pPr>
            <a:lvl6pPr marL="0" lvl="5" indent="0" algn="ctr">
              <a:spcBef>
                <a:spcPts val="0"/>
              </a:spcBef>
              <a:buNone/>
              <a:defRPr sz="1200" b="0" i="0" u="none" strike="noStrike" cap="none">
                <a:solidFill>
                  <a:srgbClr val="FAB117"/>
                </a:solidFill>
                <a:latin typeface="Calibri"/>
                <a:ea typeface="Calibri"/>
                <a:cs typeface="Calibri"/>
                <a:sym typeface="Calibri"/>
              </a:defRPr>
            </a:lvl6pPr>
            <a:lvl7pPr marL="0" lvl="6" indent="0" algn="ctr">
              <a:spcBef>
                <a:spcPts val="0"/>
              </a:spcBef>
              <a:buNone/>
              <a:defRPr sz="1200" b="0" i="0" u="none" strike="noStrike" cap="none">
                <a:solidFill>
                  <a:srgbClr val="FAB117"/>
                </a:solidFill>
                <a:latin typeface="Calibri"/>
                <a:ea typeface="Calibri"/>
                <a:cs typeface="Calibri"/>
                <a:sym typeface="Calibri"/>
              </a:defRPr>
            </a:lvl7pPr>
            <a:lvl8pPr marL="0" lvl="7" indent="0" algn="ctr">
              <a:spcBef>
                <a:spcPts val="0"/>
              </a:spcBef>
              <a:buNone/>
              <a:defRPr sz="1200" b="0" i="0" u="none" strike="noStrike" cap="none">
                <a:solidFill>
                  <a:srgbClr val="FAB117"/>
                </a:solidFill>
                <a:latin typeface="Calibri"/>
                <a:ea typeface="Calibri"/>
                <a:cs typeface="Calibri"/>
                <a:sym typeface="Calibri"/>
              </a:defRPr>
            </a:lvl8pPr>
            <a:lvl9pPr marL="0" lvl="8" indent="0" algn="ctr">
              <a:spcBef>
                <a:spcPts val="0"/>
              </a:spcBef>
              <a:buNone/>
              <a:defRPr sz="1200" b="0" i="0" u="none" strike="noStrike" cap="none">
                <a:solidFill>
                  <a:srgbClr val="FAB11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pic>
        <p:nvPicPr>
          <p:cNvPr id="36" name="Google Shape;36;p14" descr="A picture containing company name&#10;&#10;Description automatically generated"/>
          <p:cNvPicPr preferRelativeResize="0"/>
          <p:nvPr/>
        </p:nvPicPr>
        <p:blipFill rotWithShape="1">
          <a:blip r:embed="rId2">
            <a:alphaModFix/>
          </a:blip>
          <a:srcRect/>
          <a:stretch/>
        </p:blipFill>
        <p:spPr>
          <a:xfrm>
            <a:off x="11065042" y="152567"/>
            <a:ext cx="927149" cy="54234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a:spLocks noGrp="1"/>
          </p:cNvSpPr>
          <p:nvPr>
            <p:ph type="pic" idx="2"/>
          </p:nvPr>
        </p:nvSpPr>
        <p:spPr>
          <a:xfrm>
            <a:off x="5183188" y="987425"/>
            <a:ext cx="6172200" cy="4873625"/>
          </a:xfrm>
          <a:prstGeom prst="rect">
            <a:avLst/>
          </a:prstGeom>
          <a:noFill/>
          <a:ln>
            <a:noFill/>
          </a:ln>
        </p:spPr>
      </p:sp>
      <p:sp>
        <p:nvSpPr>
          <p:cNvPr id="40" name="Google Shape;40;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mailto:ddonovan@peabodyproperties.co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dpiltch@maloneyproperties.com" TargetMode="External"/><Relationship Id="rId5" Type="http://schemas.openxmlformats.org/officeDocument/2006/relationships/image" Target="../media/image9.jp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692727" y="3791386"/>
            <a:ext cx="4585855" cy="14456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Montserrat"/>
              <a:buNone/>
            </a:pPr>
            <a:r>
              <a:rPr lang="en-US" sz="3600" dirty="0"/>
              <a:t>VAWA Emergency Transfer Solutions</a:t>
            </a:r>
            <a:endParaRPr dirty="0"/>
          </a:p>
        </p:txBody>
      </p:sp>
      <p:sp>
        <p:nvSpPr>
          <p:cNvPr id="93" name="Google Shape;93;p1"/>
          <p:cNvSpPr txBox="1">
            <a:spLocks noGrp="1"/>
          </p:cNvSpPr>
          <p:nvPr>
            <p:ph type="subTitle" idx="1"/>
          </p:nvPr>
        </p:nvSpPr>
        <p:spPr>
          <a:xfrm>
            <a:off x="851347" y="5237022"/>
            <a:ext cx="8115671" cy="1003206"/>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dirty="0"/>
              <a:t>December 19, 2024, and January 22, 2025</a:t>
            </a:r>
            <a:endParaRPr dirty="0"/>
          </a:p>
          <a:p>
            <a:pPr marL="0" lvl="0" indent="0" algn="l" rtl="0">
              <a:lnSpc>
                <a:spcPct val="90000"/>
              </a:lnSpc>
              <a:spcBef>
                <a:spcPts val="1000"/>
              </a:spcBef>
              <a:spcAft>
                <a:spcPts val="0"/>
              </a:spcAft>
              <a:buClr>
                <a:schemeClr val="dk1"/>
              </a:buClr>
              <a:buSzPct val="100000"/>
              <a:buNone/>
            </a:pPr>
            <a:r>
              <a:rPr lang="en-US" dirty="0"/>
              <a:t>Facilitated by Deb Piltch, Piltch Assoc./Maloney Properties; Doreen Donovan, Peabody Properties and Kara Johnson, MassHousing  </a:t>
            </a:r>
            <a:endParaRPr dirty="0"/>
          </a:p>
        </p:txBody>
      </p:sp>
      <p:pic>
        <p:nvPicPr>
          <p:cNvPr id="8" name="Audio 7">
            <a:hlinkClick r:id="" action="ppaction://media"/>
            <a:extLst>
              <a:ext uri="{FF2B5EF4-FFF2-40B4-BE49-F238E27FC236}">
                <a16:creationId xmlns:a16="http://schemas.microsoft.com/office/drawing/2014/main" id="{914602E6-FA40-AFBE-5643-632BD3C261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149"/>
    </mc:Choice>
    <mc:Fallback>
      <p:transition spd="slow" advTm="2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marL="0" lvl="0" indent="0" rtl="0">
              <a:spcBef>
                <a:spcPts val="0"/>
              </a:spcBef>
              <a:spcAft>
                <a:spcPts val="0"/>
              </a:spcAft>
              <a:buClr>
                <a:schemeClr val="dk1"/>
              </a:buClr>
              <a:buSzPts val="3200"/>
              <a:buFont typeface="Montserrat"/>
              <a:buNone/>
            </a:pPr>
            <a:r>
              <a:rPr lang="en-US" dirty="0">
                <a:solidFill>
                  <a:schemeClr val="accent2">
                    <a:lumMod val="75000"/>
                  </a:schemeClr>
                </a:solidFill>
              </a:rPr>
              <a:t>Questions</a:t>
            </a:r>
          </a:p>
        </p:txBody>
      </p:sp>
      <p:pic>
        <p:nvPicPr>
          <p:cNvPr id="3" name="Picture 2" descr="Question mark against red wall">
            <a:extLst>
              <a:ext uri="{FF2B5EF4-FFF2-40B4-BE49-F238E27FC236}">
                <a16:creationId xmlns:a16="http://schemas.microsoft.com/office/drawing/2014/main" id="{F3CD2E5E-CBB5-0EE8-75B9-B53C00224C4C}"/>
              </a:ext>
            </a:extLst>
          </p:cNvPr>
          <p:cNvPicPr>
            <a:picLocks noChangeAspect="1"/>
          </p:cNvPicPr>
          <p:nvPr/>
        </p:nvPicPr>
        <p:blipFill>
          <a:blip r:embed="rId5"/>
          <a:srcRect l="57229" r="511" b="2"/>
          <a:stretch/>
        </p:blipFill>
        <p:spPr>
          <a:xfrm>
            <a:off x="838200" y="1881188"/>
            <a:ext cx="3040379" cy="4352544"/>
          </a:xfrm>
          <a:prstGeom prst="rect">
            <a:avLst/>
          </a:prstGeom>
          <a:noFill/>
          <a:ln>
            <a:noFill/>
          </a:ln>
        </p:spPr>
      </p:pic>
      <p:sp>
        <p:nvSpPr>
          <p:cNvPr id="185" name="Google Shape;185;p9"/>
          <p:cNvSpPr txBox="1">
            <a:spLocks noGrp="1"/>
          </p:cNvSpPr>
          <p:nvPr>
            <p:ph type="body" idx="4294967295"/>
          </p:nvPr>
        </p:nvSpPr>
        <p:spPr>
          <a:xfrm>
            <a:off x="4259579" y="1881188"/>
            <a:ext cx="7094220" cy="4352544"/>
          </a:xfrm>
        </p:spPr>
        <p:txBody>
          <a:bodyPr spcFirstLastPara="1" lIns="91425" tIns="45700" rIns="91425" bIns="45700" anchor="t" anchorCtr="0">
            <a:normAutofit/>
          </a:bodyPr>
          <a:lstStyle/>
          <a:p>
            <a:pPr marL="0" lvl="0" indent="0">
              <a:spcBef>
                <a:spcPts val="0"/>
              </a:spcBef>
              <a:spcAft>
                <a:spcPts val="600"/>
              </a:spcAft>
              <a:buClr>
                <a:srgbClr val="000000"/>
              </a:buClr>
              <a:buSzPts val="2400"/>
              <a:buFont typeface="Arial"/>
              <a:buNone/>
            </a:pPr>
            <a:r>
              <a:rPr lang="en-US" b="0" i="0" u="none" strike="noStrike" cap="none" dirty="0"/>
              <a:t>Does anyone have any questions?  </a:t>
            </a:r>
          </a:p>
          <a:p>
            <a:pPr marL="0" lvl="0" indent="0">
              <a:spcBef>
                <a:spcPts val="0"/>
              </a:spcBef>
              <a:spcAft>
                <a:spcPts val="600"/>
              </a:spcAft>
              <a:buClr>
                <a:srgbClr val="000000"/>
              </a:buClr>
              <a:buSzPts val="2400"/>
              <a:buFont typeface="Arial"/>
              <a:buNone/>
            </a:pPr>
            <a:r>
              <a:rPr lang="en-US" b="0" i="0" u="none" strike="noStrike" cap="none" dirty="0"/>
              <a:t>If you have questions after today, please feel free to reach out to:</a:t>
            </a:r>
          </a:p>
          <a:p>
            <a:pPr marL="0" lvl="0" indent="0">
              <a:spcBef>
                <a:spcPts val="0"/>
              </a:spcBef>
              <a:spcAft>
                <a:spcPts val="600"/>
              </a:spcAft>
              <a:buClr>
                <a:srgbClr val="000000"/>
              </a:buClr>
              <a:buSzPts val="2400"/>
              <a:buFont typeface="Arial"/>
              <a:buNone/>
            </a:pPr>
            <a:r>
              <a:rPr lang="en-US" b="1" i="0" u="sng" strike="noStrike" cap="none" dirty="0">
                <a:solidFill>
                  <a:schemeClr val="accent2">
                    <a:lumMod val="75000"/>
                  </a:schemeClr>
                </a:solidFill>
              </a:rPr>
              <a:t>Debbie Piltch, Maloney Properties </a:t>
            </a:r>
            <a:r>
              <a:rPr lang="en-US" b="0" i="0" u="none" strike="noStrike" cap="none" dirty="0"/>
              <a:t>(</a:t>
            </a:r>
            <a:r>
              <a:rPr lang="en-US" b="0" i="0" u="none" strike="noStrike" cap="none" dirty="0">
                <a:hlinkClick r:id="rId6">
                  <a:extLst>
                    <a:ext uri="{A12FA001-AC4F-418D-AE19-62706E023703}">
                      <ahyp:hlinkClr xmlns:ahyp="http://schemas.microsoft.com/office/drawing/2018/hyperlinkcolor" val="tx"/>
                    </a:ext>
                  </a:extLst>
                </a:hlinkClick>
              </a:rPr>
              <a:t>dpiltch@maloneyproperties.com</a:t>
            </a:r>
            <a:r>
              <a:rPr lang="en-US" b="0" i="0" u="none" strike="noStrike" cap="none" dirty="0"/>
              <a:t>) </a:t>
            </a:r>
          </a:p>
          <a:p>
            <a:pPr marL="0" lvl="0" indent="0">
              <a:spcBef>
                <a:spcPts val="0"/>
              </a:spcBef>
              <a:spcAft>
                <a:spcPts val="600"/>
              </a:spcAft>
              <a:buClr>
                <a:srgbClr val="000000"/>
              </a:buClr>
              <a:buSzPts val="2400"/>
              <a:buFont typeface="Arial"/>
              <a:buNone/>
            </a:pPr>
            <a:endParaRPr lang="en-US" b="0" i="0" u="none" strike="noStrike" cap="none" dirty="0"/>
          </a:p>
          <a:p>
            <a:pPr marL="0" lvl="0" indent="0">
              <a:spcBef>
                <a:spcPts val="0"/>
              </a:spcBef>
              <a:spcAft>
                <a:spcPts val="600"/>
              </a:spcAft>
              <a:buClr>
                <a:srgbClr val="000000"/>
              </a:buClr>
              <a:buSzPts val="2400"/>
              <a:buFont typeface="Arial"/>
              <a:buNone/>
            </a:pPr>
            <a:r>
              <a:rPr lang="en-US" b="1" i="0" u="sng" strike="noStrike" cap="none" dirty="0">
                <a:solidFill>
                  <a:schemeClr val="accent2">
                    <a:lumMod val="75000"/>
                  </a:schemeClr>
                </a:solidFill>
              </a:rPr>
              <a:t>Doreen Donovan- Peabody Properties, Inc</a:t>
            </a:r>
            <a:r>
              <a:rPr lang="en-US" b="0" i="0" u="none" strike="noStrike" cap="none" dirty="0"/>
              <a:t>.  (</a:t>
            </a:r>
            <a:r>
              <a:rPr lang="en-US" b="0" i="0" u="none" strike="noStrike" cap="none" dirty="0">
                <a:hlinkClick r:id="rId7">
                  <a:extLst>
                    <a:ext uri="{A12FA001-AC4F-418D-AE19-62706E023703}">
                      <ahyp:hlinkClr xmlns:ahyp="http://schemas.microsoft.com/office/drawing/2018/hyperlinkcolor" val="tx"/>
                    </a:ext>
                  </a:extLst>
                </a:hlinkClick>
              </a:rPr>
              <a:t>ddonovan@peabodyproperties.com</a:t>
            </a:r>
            <a:r>
              <a:rPr lang="en-US" b="0" i="0" u="none" strike="noStrike" cap="none" dirty="0"/>
              <a:t> )</a:t>
            </a:r>
          </a:p>
        </p:txBody>
      </p:sp>
      <p:pic>
        <p:nvPicPr>
          <p:cNvPr id="5" name="Audio 4">
            <a:hlinkClick r:id="" action="ppaction://media"/>
            <a:extLst>
              <a:ext uri="{FF2B5EF4-FFF2-40B4-BE49-F238E27FC236}">
                <a16:creationId xmlns:a16="http://schemas.microsoft.com/office/drawing/2014/main" id="{63A95FED-1433-B241-E485-DC059E295E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6272"/>
    </mc:Choice>
    <mc:Fallback>
      <p:transition spd="slow" advTm="46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E507EC1D-CF12-FF4E-F509-785A1C7B9686}"/>
            </a:ext>
          </a:extLst>
        </p:cNvPr>
        <p:cNvGrpSpPr/>
        <p:nvPr/>
      </p:nvGrpSpPr>
      <p:grpSpPr>
        <a:xfrm>
          <a:off x="0" y="0"/>
          <a:ext cx="0" cy="0"/>
          <a:chOff x="0" y="0"/>
          <a:chExt cx="0" cy="0"/>
        </a:xfrm>
      </p:grpSpPr>
      <p:sp>
        <p:nvSpPr>
          <p:cNvPr id="143" name="Google Shape;143;p6">
            <a:extLst>
              <a:ext uri="{FF2B5EF4-FFF2-40B4-BE49-F238E27FC236}">
                <a16:creationId xmlns:a16="http://schemas.microsoft.com/office/drawing/2014/main" id="{7D8D9283-A553-3E67-F8EF-884DA6106F8F}"/>
              </a:ext>
            </a:extLst>
          </p:cNvPr>
          <p:cNvSpPr txBox="1">
            <a:spLocks noGrp="1"/>
          </p:cNvSpPr>
          <p:nvPr>
            <p:ph type="title"/>
          </p:nvPr>
        </p:nvSpPr>
        <p:spPr>
          <a:xfrm>
            <a:off x="710380" y="374958"/>
            <a:ext cx="10515600" cy="1325563"/>
          </a:xfrm>
        </p:spPr>
        <p:txBody>
          <a:bodyPr spcFirstLastPara="1" wrap="square" lIns="91425" tIns="45700" rIns="91425" bIns="45700" anchor="ctr" anchorCtr="0">
            <a:normAutofit/>
          </a:bodyPr>
          <a:lstStyle/>
          <a:p>
            <a:pPr marL="0" lvl="0" indent="0" rtl="0">
              <a:spcBef>
                <a:spcPts val="0"/>
              </a:spcBef>
              <a:spcAft>
                <a:spcPts val="0"/>
              </a:spcAft>
              <a:buClr>
                <a:schemeClr val="dk1"/>
              </a:buClr>
              <a:buSzPts val="3200"/>
              <a:buFont typeface="Montserrat"/>
              <a:buNone/>
            </a:pPr>
            <a:r>
              <a:rPr lang="en-US" dirty="0">
                <a:solidFill>
                  <a:schemeClr val="accent2">
                    <a:lumMod val="75000"/>
                  </a:schemeClr>
                </a:solidFill>
              </a:rPr>
              <a:t>AGENDA</a:t>
            </a:r>
          </a:p>
        </p:txBody>
      </p:sp>
      <p:graphicFrame>
        <p:nvGraphicFramePr>
          <p:cNvPr id="148" name="Google Shape;144;p6">
            <a:extLst>
              <a:ext uri="{FF2B5EF4-FFF2-40B4-BE49-F238E27FC236}">
                <a16:creationId xmlns:a16="http://schemas.microsoft.com/office/drawing/2014/main" id="{73F0F2FA-FDBF-0254-C865-BECEE89AAA80}"/>
              </a:ext>
            </a:extLst>
          </p:cNvPr>
          <p:cNvGraphicFramePr/>
          <p:nvPr>
            <p:extLst>
              <p:ext uri="{D42A27DB-BD31-4B8C-83A1-F6EECF244321}">
                <p14:modId xmlns:p14="http://schemas.microsoft.com/office/powerpoint/2010/main" val="1914642107"/>
              </p:ext>
            </p:extLst>
          </p:nvPr>
        </p:nvGraphicFramePr>
        <p:xfrm>
          <a:off x="838200" y="1881188"/>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7FEAC03A-C443-CA38-1066-5EED48709D1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3671594"/>
      </p:ext>
    </p:extLst>
  </p:cSld>
  <p:clrMapOvr>
    <a:masterClrMapping/>
  </p:clrMapOvr>
  <mc:AlternateContent xmlns:mc="http://schemas.openxmlformats.org/markup-compatibility/2006">
    <mc:Choice xmlns:p14="http://schemas.microsoft.com/office/powerpoint/2010/main" Requires="p14">
      <p:transition spd="slow" p14:dur="2000" advTm="22998"/>
    </mc:Choice>
    <mc:Fallback>
      <p:transition spd="slow" advTm="2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549442" y="529389"/>
            <a:ext cx="4696326" cy="776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Montserrat"/>
              <a:buNone/>
            </a:pPr>
            <a:r>
              <a:rPr lang="en-US" b="1" dirty="0"/>
              <a:t>OVERVIEW</a:t>
            </a:r>
            <a:r>
              <a:rPr lang="en-US" dirty="0"/>
              <a:t> </a:t>
            </a:r>
            <a:endParaRPr dirty="0"/>
          </a:p>
        </p:txBody>
      </p:sp>
      <p:sp>
        <p:nvSpPr>
          <p:cNvPr id="125" name="Google Shape;125;p3"/>
          <p:cNvSpPr txBox="1">
            <a:spLocks noGrp="1"/>
          </p:cNvSpPr>
          <p:nvPr>
            <p:ph type="body" idx="1"/>
          </p:nvPr>
        </p:nvSpPr>
        <p:spPr>
          <a:xfrm>
            <a:off x="549275" y="1507373"/>
            <a:ext cx="4695825" cy="4427537"/>
          </a:xfrm>
          <a:prstGeom prst="rect">
            <a:avLst/>
          </a:prstGeom>
          <a:noFill/>
          <a:ln>
            <a:noFill/>
          </a:ln>
        </p:spPr>
        <p:txBody>
          <a:bodyPr spcFirstLastPara="1" wrap="square" lIns="91425" tIns="45700" rIns="91425" bIns="45700" anchor="t" anchorCtr="0">
            <a:normAutofit/>
          </a:bodyPr>
          <a:lstStyle/>
          <a:p>
            <a:pPr marL="0" marR="4483" lvl="0" indent="0" algn="ctr" rtl="0">
              <a:lnSpc>
                <a:spcPct val="114500"/>
              </a:lnSpc>
              <a:spcBef>
                <a:spcPts val="0"/>
              </a:spcBef>
              <a:spcAft>
                <a:spcPts val="0"/>
              </a:spcAft>
              <a:buClr>
                <a:schemeClr val="lt1"/>
              </a:buClr>
              <a:buSzPts val="4000"/>
              <a:buNone/>
            </a:pPr>
            <a:r>
              <a:rPr lang="en-US" sz="4000" dirty="0"/>
              <a:t>MASSACHUSETTS “Pilot” EMERGENCY TRANSFER PLAN FOR VAWA 2025</a:t>
            </a:r>
            <a:endParaRPr dirty="0"/>
          </a:p>
          <a:p>
            <a:pPr marL="228600" lvl="0" indent="-114300" algn="l" rtl="0">
              <a:lnSpc>
                <a:spcPct val="90000"/>
              </a:lnSpc>
              <a:spcBef>
                <a:spcPts val="1000"/>
              </a:spcBef>
              <a:spcAft>
                <a:spcPts val="0"/>
              </a:spcAft>
              <a:buClr>
                <a:schemeClr val="lt1"/>
              </a:buClr>
              <a:buSzPts val="1800"/>
              <a:buNone/>
            </a:pPr>
            <a:endParaRPr dirty="0"/>
          </a:p>
        </p:txBody>
      </p:sp>
      <p:sp>
        <p:nvSpPr>
          <p:cNvPr id="126" name="Google Shape;126;p3"/>
          <p:cNvSpPr txBox="1">
            <a:spLocks noGrp="1"/>
          </p:cNvSpPr>
          <p:nvPr>
            <p:ph type="body" idx="2"/>
          </p:nvPr>
        </p:nvSpPr>
        <p:spPr>
          <a:xfrm>
            <a:off x="6635951" y="609600"/>
            <a:ext cx="4610400" cy="5447071"/>
          </a:xfrm>
          <a:prstGeom prst="rect">
            <a:avLst/>
          </a:prstGeom>
          <a:noFill/>
          <a:ln>
            <a:noFill/>
          </a:ln>
        </p:spPr>
        <p:txBody>
          <a:bodyPr spcFirstLastPara="1" wrap="square" lIns="91425" tIns="45700" rIns="91425" bIns="45700" anchor="t" anchorCtr="0">
            <a:normAutofit fontScale="25000" lnSpcReduction="20000"/>
          </a:bodyPr>
          <a:lstStyle/>
          <a:p>
            <a:pPr marL="228600" lvl="0" indent="0" algn="l" rtl="0">
              <a:lnSpc>
                <a:spcPct val="90000"/>
              </a:lnSpc>
              <a:spcBef>
                <a:spcPts val="0"/>
              </a:spcBef>
              <a:spcAft>
                <a:spcPts val="0"/>
              </a:spcAft>
              <a:buNone/>
            </a:pPr>
            <a:endParaRPr sz="7550" dirty="0">
              <a:latin typeface="Arial" panose="020B0604020202020204" pitchFamily="34" charset="0"/>
              <a:cs typeface="Arial" panose="020B0604020202020204" pitchFamily="34" charset="0"/>
            </a:endParaRPr>
          </a:p>
          <a:p>
            <a:pPr marL="228600" lvl="0" indent="-234156" algn="l" rtl="0">
              <a:lnSpc>
                <a:spcPct val="90000"/>
              </a:lnSpc>
              <a:spcBef>
                <a:spcPts val="0"/>
              </a:spcBef>
              <a:spcAft>
                <a:spcPts val="0"/>
              </a:spcAft>
              <a:buClr>
                <a:schemeClr val="dk1"/>
              </a:buClr>
              <a:buSzPct val="100000"/>
              <a:buChar char="•"/>
            </a:pPr>
            <a:r>
              <a:rPr lang="en-US" sz="7550" dirty="0">
                <a:latin typeface="Arial" panose="020B0604020202020204" pitchFamily="34" charset="0"/>
                <a:cs typeface="Arial" panose="020B0604020202020204" pitchFamily="34" charset="0"/>
              </a:rPr>
              <a:t>The Massachusetts “Pilot” Emergency Transfer Plan has been created to enable O/As to offer specific properties within their managed portfolio to be considered as an option as a “Safe Location” for survivors to transfer into as either an internal or external transfer with a preference for survivors of VAWA domestic violence, dating violence, sexual assault and stalking (VAWA violence/abuse). </a:t>
            </a:r>
          </a:p>
          <a:p>
            <a:pPr marL="0" lvl="0" indent="0" algn="l" rtl="0">
              <a:lnSpc>
                <a:spcPct val="90000"/>
              </a:lnSpc>
              <a:spcBef>
                <a:spcPts val="0"/>
              </a:spcBef>
              <a:spcAft>
                <a:spcPts val="0"/>
              </a:spcAft>
              <a:buClr>
                <a:schemeClr val="dk1"/>
              </a:buClr>
              <a:buSzPct val="100000"/>
              <a:buNone/>
            </a:pPr>
            <a:endParaRPr sz="7550" dirty="0">
              <a:latin typeface="Arial" panose="020B0604020202020204" pitchFamily="34" charset="0"/>
              <a:cs typeface="Arial" panose="020B0604020202020204" pitchFamily="34" charset="0"/>
            </a:endParaRPr>
          </a:p>
          <a:p>
            <a:pPr marL="228600" lvl="0" indent="-234156" algn="l" rtl="0">
              <a:lnSpc>
                <a:spcPct val="90000"/>
              </a:lnSpc>
              <a:spcBef>
                <a:spcPts val="1000"/>
              </a:spcBef>
              <a:spcAft>
                <a:spcPts val="0"/>
              </a:spcAft>
              <a:buClr>
                <a:schemeClr val="dk1"/>
              </a:buClr>
              <a:buSzPct val="100000"/>
              <a:buChar char="•"/>
            </a:pPr>
            <a:r>
              <a:rPr lang="en-US" sz="7550" dirty="0">
                <a:latin typeface="Arial" panose="020B0604020202020204" pitchFamily="34" charset="0"/>
                <a:cs typeface="Arial" panose="020B0604020202020204" pitchFamily="34" charset="0"/>
              </a:rPr>
              <a:t>O/As will need to get buy in and identify what properties will be participating in the Pilot Program.</a:t>
            </a:r>
          </a:p>
          <a:p>
            <a:pPr marL="0" lvl="0" indent="0" algn="l" rtl="0">
              <a:lnSpc>
                <a:spcPct val="90000"/>
              </a:lnSpc>
              <a:spcBef>
                <a:spcPts val="1000"/>
              </a:spcBef>
              <a:spcAft>
                <a:spcPts val="0"/>
              </a:spcAft>
              <a:buClr>
                <a:schemeClr val="dk1"/>
              </a:buClr>
              <a:buSzPct val="100000"/>
              <a:buNone/>
            </a:pPr>
            <a:endParaRPr sz="7550" dirty="0">
              <a:latin typeface="Arial" panose="020B0604020202020204" pitchFamily="34" charset="0"/>
              <a:cs typeface="Arial" panose="020B0604020202020204" pitchFamily="34" charset="0"/>
            </a:endParaRPr>
          </a:p>
          <a:p>
            <a:pPr marL="228600" lvl="0" indent="-234156" algn="l" rtl="0">
              <a:lnSpc>
                <a:spcPct val="90000"/>
              </a:lnSpc>
              <a:spcBef>
                <a:spcPts val="1000"/>
              </a:spcBef>
              <a:spcAft>
                <a:spcPts val="0"/>
              </a:spcAft>
              <a:buClr>
                <a:schemeClr val="dk1"/>
              </a:buClr>
              <a:buSzPct val="100000"/>
              <a:buChar char="•"/>
            </a:pPr>
            <a:r>
              <a:rPr lang="en-US" sz="7550" dirty="0">
                <a:latin typeface="Arial" panose="020B0604020202020204" pitchFamily="34" charset="0"/>
                <a:cs typeface="Arial" panose="020B0604020202020204" pitchFamily="34" charset="0"/>
              </a:rPr>
              <a:t>Once an O/A agrees what properties will participate, the next steps will be to Modify their TSP with the new Emergency Transfer Plan and notify your applicants/residents of preference changes to waiting list for internal/external.</a:t>
            </a:r>
            <a:endParaRPr sz="7550" dirty="0">
              <a:latin typeface="Arial" panose="020B0604020202020204" pitchFamily="34" charset="0"/>
              <a:cs typeface="Arial" panose="020B0604020202020204" pitchFamily="34" charset="0"/>
            </a:endParaRPr>
          </a:p>
          <a:p>
            <a:pPr marL="228600" lvl="0" indent="-114300" algn="l" rtl="0">
              <a:lnSpc>
                <a:spcPct val="90000"/>
              </a:lnSpc>
              <a:spcBef>
                <a:spcPts val="1000"/>
              </a:spcBef>
              <a:spcAft>
                <a:spcPts val="0"/>
              </a:spcAft>
              <a:buClr>
                <a:schemeClr val="dk1"/>
              </a:buClr>
              <a:buSzPts val="450"/>
              <a:buNone/>
            </a:pPr>
            <a:endParaRPr sz="7550" dirty="0"/>
          </a:p>
          <a:p>
            <a:pPr marL="228600" lvl="0" indent="-114300" algn="l" rtl="0">
              <a:lnSpc>
                <a:spcPct val="90000"/>
              </a:lnSpc>
              <a:spcBef>
                <a:spcPts val="1000"/>
              </a:spcBef>
              <a:spcAft>
                <a:spcPts val="0"/>
              </a:spcAft>
              <a:buClr>
                <a:schemeClr val="dk1"/>
              </a:buClr>
              <a:buSzPct val="100000"/>
              <a:buNone/>
            </a:pPr>
            <a:endParaRPr dirty="0"/>
          </a:p>
          <a:p>
            <a:pPr marL="1143000" lvl="2" indent="-101600" algn="l" rtl="0">
              <a:lnSpc>
                <a:spcPct val="90000"/>
              </a:lnSpc>
              <a:spcBef>
                <a:spcPts val="500"/>
              </a:spcBef>
              <a:spcAft>
                <a:spcPts val="0"/>
              </a:spcAft>
              <a:buClr>
                <a:schemeClr val="dk1"/>
              </a:buClr>
              <a:buSzPct val="100000"/>
              <a:buNone/>
            </a:pPr>
            <a:endParaRPr dirty="0"/>
          </a:p>
          <a:p>
            <a:pPr marL="457200" lvl="1" indent="0" algn="l" rtl="0">
              <a:lnSpc>
                <a:spcPct val="90000"/>
              </a:lnSpc>
              <a:spcBef>
                <a:spcPts val="500"/>
              </a:spcBef>
              <a:spcAft>
                <a:spcPts val="0"/>
              </a:spcAft>
              <a:buClr>
                <a:schemeClr val="dk1"/>
              </a:buClr>
              <a:buSzPct val="100000"/>
              <a:buNone/>
            </a:pPr>
            <a:endParaRPr dirty="0"/>
          </a:p>
          <a:p>
            <a:pPr marL="914400" lvl="2" indent="0" algn="l" rtl="0">
              <a:lnSpc>
                <a:spcPct val="90000"/>
              </a:lnSpc>
              <a:spcBef>
                <a:spcPts val="500"/>
              </a:spcBef>
              <a:spcAft>
                <a:spcPts val="0"/>
              </a:spcAft>
              <a:buClr>
                <a:schemeClr val="dk1"/>
              </a:buClr>
              <a:buSzPct val="100000"/>
              <a:buNone/>
            </a:pPr>
            <a:endParaRPr dirty="0"/>
          </a:p>
        </p:txBody>
      </p:sp>
      <p:sp>
        <p:nvSpPr>
          <p:cNvPr id="2" name="Rectangle 1">
            <a:extLst>
              <a:ext uri="{FF2B5EF4-FFF2-40B4-BE49-F238E27FC236}">
                <a16:creationId xmlns:a16="http://schemas.microsoft.com/office/drawing/2014/main" id="{6A5B5F3F-0292-CF46-F388-E8E43A8C4305}"/>
              </a:ext>
            </a:extLst>
          </p:cNvPr>
          <p:cNvSpPr/>
          <p:nvPr/>
        </p:nvSpPr>
        <p:spPr>
          <a:xfrm>
            <a:off x="572112" y="4473464"/>
            <a:ext cx="5368413" cy="1754326"/>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Unit Swap Options</a:t>
            </a:r>
            <a:endParaRPr lang="en-US" sz="5400" b="1" cap="none" spc="0" dirty="0">
              <a:ln/>
              <a:solidFill>
                <a:schemeClr val="accent4"/>
              </a:solidFill>
              <a:effectLst/>
            </a:endParaRPr>
          </a:p>
        </p:txBody>
      </p:sp>
      <p:pic>
        <p:nvPicPr>
          <p:cNvPr id="5" name="Audio 4">
            <a:hlinkClick r:id="" action="ppaction://media"/>
            <a:extLst>
              <a:ext uri="{FF2B5EF4-FFF2-40B4-BE49-F238E27FC236}">
                <a16:creationId xmlns:a16="http://schemas.microsoft.com/office/drawing/2014/main" id="{0468EA45-DCE3-5882-4F45-AFF116A33CD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3021"/>
    </mc:Choice>
    <mc:Fallback>
      <p:transition spd="slow" advTm="13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6">
                                            <p:txEl>
                                              <p:pRg st="1" end="1"/>
                                            </p:txEl>
                                          </p:spTgt>
                                        </p:tgtEl>
                                        <p:attrNameLst>
                                          <p:attrName>style.visibility</p:attrName>
                                        </p:attrNameLst>
                                      </p:cBhvr>
                                      <p:to>
                                        <p:strVal val="visible"/>
                                      </p:to>
                                    </p:set>
                                    <p:animEffect transition="in" filter="fade">
                                      <p:cBhvr>
                                        <p:cTn id="11" dur="1000"/>
                                        <p:tgtEl>
                                          <p:spTgt spid="126">
                                            <p:txEl>
                                              <p:pRg st="1" end="1"/>
                                            </p:txEl>
                                          </p:spTgt>
                                        </p:tgtEl>
                                      </p:cBhvr>
                                    </p:animEffect>
                                    <p:anim calcmode="lin" valueType="num">
                                      <p:cBhvr>
                                        <p:cTn id="12" dur="1000" fill="hold"/>
                                        <p:tgtEl>
                                          <p:spTgt spid="126">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1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6">
                                            <p:txEl>
                                              <p:pRg st="3" end="3"/>
                                            </p:txEl>
                                          </p:spTgt>
                                        </p:tgtEl>
                                        <p:attrNameLst>
                                          <p:attrName>style.visibility</p:attrName>
                                        </p:attrNameLst>
                                      </p:cBhvr>
                                      <p:to>
                                        <p:strVal val="visible"/>
                                      </p:to>
                                    </p:set>
                                    <p:animEffect transition="in" filter="fade">
                                      <p:cBhvr>
                                        <p:cTn id="18" dur="1000"/>
                                        <p:tgtEl>
                                          <p:spTgt spid="126">
                                            <p:txEl>
                                              <p:pRg st="3" end="3"/>
                                            </p:txEl>
                                          </p:spTgt>
                                        </p:tgtEl>
                                      </p:cBhvr>
                                    </p:animEffect>
                                    <p:anim calcmode="lin" valueType="num">
                                      <p:cBhvr>
                                        <p:cTn id="19" dur="1000" fill="hold"/>
                                        <p:tgtEl>
                                          <p:spTgt spid="126">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12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6">
                                            <p:txEl>
                                              <p:pRg st="5" end="5"/>
                                            </p:txEl>
                                          </p:spTgt>
                                        </p:tgtEl>
                                        <p:attrNameLst>
                                          <p:attrName>style.visibility</p:attrName>
                                        </p:attrNameLst>
                                      </p:cBhvr>
                                      <p:to>
                                        <p:strVal val="visible"/>
                                      </p:to>
                                    </p:set>
                                    <p:animEffect transition="in" filter="fade">
                                      <p:cBhvr>
                                        <p:cTn id="25" dur="1000"/>
                                        <p:tgtEl>
                                          <p:spTgt spid="126">
                                            <p:txEl>
                                              <p:pRg st="5" end="5"/>
                                            </p:txEl>
                                          </p:spTgt>
                                        </p:tgtEl>
                                      </p:cBhvr>
                                    </p:animEffect>
                                    <p:anim calcmode="lin" valueType="num">
                                      <p:cBhvr>
                                        <p:cTn id="26" dur="1000" fill="hold"/>
                                        <p:tgtEl>
                                          <p:spTgt spid="126">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12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628100" y="362240"/>
            <a:ext cx="7573478" cy="9031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Montserrat"/>
              <a:buNone/>
            </a:pPr>
            <a:r>
              <a:rPr lang="en-US" dirty="0">
                <a:solidFill>
                  <a:schemeClr val="accent2">
                    <a:lumMod val="75000"/>
                  </a:schemeClr>
                </a:solidFill>
              </a:rPr>
              <a:t>WHO?</a:t>
            </a:r>
            <a:endParaRPr dirty="0">
              <a:solidFill>
                <a:schemeClr val="accent2">
                  <a:lumMod val="75000"/>
                </a:schemeClr>
              </a:solidFill>
            </a:endParaRPr>
          </a:p>
        </p:txBody>
      </p:sp>
      <p:sp>
        <p:nvSpPr>
          <p:cNvPr id="132" name="Google Shape;132;p4"/>
          <p:cNvSpPr txBox="1">
            <a:spLocks noGrp="1"/>
          </p:cNvSpPr>
          <p:nvPr>
            <p:ph type="body" idx="1"/>
          </p:nvPr>
        </p:nvSpPr>
        <p:spPr>
          <a:xfrm>
            <a:off x="569262" y="1022555"/>
            <a:ext cx="10515600" cy="4502891"/>
          </a:xfrm>
          <a:prstGeom prst="rect">
            <a:avLst/>
          </a:prstGeom>
          <a:noFill/>
          <a:ln>
            <a:solidFill>
              <a:schemeClr val="accent2">
                <a:lumMod val="75000"/>
              </a:schemeClr>
            </a:solidFill>
          </a:ln>
        </p:spPr>
        <p:txBody>
          <a:bodyPr spcFirstLastPara="1" wrap="square" lIns="91425" tIns="45700" rIns="91425" bIns="45700" anchor="t" anchorCtr="0">
            <a:normAutofit/>
          </a:bodyPr>
          <a:lstStyle/>
          <a:p>
            <a:pPr marL="63500" marR="117475" lvl="0" indent="0" algn="l" rtl="0">
              <a:lnSpc>
                <a:spcPct val="90000"/>
              </a:lnSpc>
              <a:spcBef>
                <a:spcPts val="0"/>
              </a:spcBef>
              <a:spcAft>
                <a:spcPts val="0"/>
              </a:spcAft>
              <a:buClr>
                <a:schemeClr val="dk1"/>
              </a:buClr>
              <a:buSzPts val="1800"/>
              <a:buNone/>
            </a:pPr>
            <a:r>
              <a:rPr lang="en-US" sz="1800" b="1" u="sng" dirty="0">
                <a:solidFill>
                  <a:schemeClr val="accent2">
                    <a:lumMod val="75000"/>
                  </a:schemeClr>
                </a:solidFill>
                <a:latin typeface="Arial"/>
                <a:ea typeface="Arial"/>
                <a:cs typeface="Arial"/>
                <a:sym typeface="Arial"/>
              </a:rPr>
              <a:t>Mutual Participation Facilitator-</a:t>
            </a:r>
            <a:r>
              <a:rPr lang="en-US" sz="1800" dirty="0">
                <a:solidFill>
                  <a:schemeClr val="accent2">
                    <a:lumMod val="75000"/>
                  </a:schemeClr>
                </a:solidFill>
                <a:latin typeface="Arial"/>
                <a:ea typeface="Arial"/>
                <a:cs typeface="Arial"/>
                <a:sym typeface="Arial"/>
              </a:rPr>
              <a:t>  </a:t>
            </a:r>
            <a:r>
              <a:rPr lang="en-US" sz="1800" dirty="0">
                <a:latin typeface="Arial"/>
                <a:ea typeface="Arial"/>
                <a:cs typeface="Arial"/>
                <a:sym typeface="Arial"/>
              </a:rPr>
              <a:t>A representative of the New England Affordable Housing Managers Association (NEAHMA) will </a:t>
            </a:r>
            <a:r>
              <a:rPr lang="en-US" dirty="0">
                <a:latin typeface="Arial"/>
                <a:ea typeface="Arial"/>
                <a:cs typeface="Arial"/>
                <a:sym typeface="Arial"/>
              </a:rPr>
              <a:t>dedicate </a:t>
            </a:r>
            <a:r>
              <a:rPr lang="en-US" sz="1800" dirty="0">
                <a:latin typeface="Arial"/>
                <a:ea typeface="Arial"/>
                <a:cs typeface="Arial"/>
                <a:sym typeface="Arial"/>
              </a:rPr>
              <a:t>ten (10) hours per week to identify and maintain a list of participating owner/agent</a:t>
            </a:r>
            <a:r>
              <a:rPr lang="en-US" dirty="0">
                <a:latin typeface="Arial"/>
                <a:ea typeface="Arial"/>
                <a:cs typeface="Arial"/>
                <a:sym typeface="Arial"/>
              </a:rPr>
              <a:t>s’ </a:t>
            </a:r>
            <a:r>
              <a:rPr lang="en-US" sz="1800" dirty="0">
                <a:latin typeface="Arial"/>
                <a:ea typeface="Arial"/>
                <a:cs typeface="Arial"/>
                <a:sym typeface="Arial"/>
              </a:rPr>
              <a:t>properties that may be available for the emergency transfer of Survivors of </a:t>
            </a:r>
            <a:r>
              <a:rPr lang="en-US" dirty="0">
                <a:latin typeface="Arial"/>
                <a:ea typeface="Arial"/>
                <a:cs typeface="Arial"/>
                <a:sym typeface="Arial"/>
              </a:rPr>
              <a:t>VAWA violence/abuse </a:t>
            </a:r>
            <a:r>
              <a:rPr lang="en-US" sz="1800" dirty="0">
                <a:latin typeface="Arial"/>
                <a:ea typeface="Arial"/>
                <a:cs typeface="Arial"/>
                <a:sym typeface="Arial"/>
              </a:rPr>
              <a:t>as well as unit swap opportunities in HUD Properties.  Using the List of participating organizations and the relevant properties whereby an owner has signed an opt-in agreement and implement the modification to the Tenant Selection Plan.</a:t>
            </a:r>
            <a:endParaRPr sz="1800" dirty="0">
              <a:latin typeface="Times New Roman"/>
              <a:ea typeface="Times New Roman"/>
              <a:cs typeface="Times New Roman"/>
              <a:sym typeface="Times New Roman"/>
            </a:endParaRPr>
          </a:p>
          <a:p>
            <a:pPr marL="63500" marR="117475" lvl="0" indent="0" algn="l" rtl="0">
              <a:lnSpc>
                <a:spcPct val="90000"/>
              </a:lnSpc>
              <a:spcBef>
                <a:spcPts val="1000"/>
              </a:spcBef>
              <a:spcAft>
                <a:spcPts val="0"/>
              </a:spcAft>
              <a:buClr>
                <a:schemeClr val="dk1"/>
              </a:buClr>
              <a:buSzPts val="1800"/>
              <a:buNone/>
            </a:pPr>
            <a:r>
              <a:rPr lang="en-US" sz="1800" b="1" u="none" strike="noStrike" dirty="0">
                <a:latin typeface="Arial"/>
                <a:ea typeface="Arial"/>
                <a:cs typeface="Arial"/>
                <a:sym typeface="Arial"/>
              </a:rPr>
              <a:t> </a:t>
            </a:r>
            <a:endParaRPr sz="1800" dirty="0">
              <a:latin typeface="Times New Roman"/>
              <a:ea typeface="Times New Roman"/>
              <a:cs typeface="Times New Roman"/>
              <a:sym typeface="Times New Roman"/>
            </a:endParaRPr>
          </a:p>
          <a:p>
            <a:pPr marL="63500" marR="117475" lvl="0" indent="0" algn="l" rtl="0">
              <a:lnSpc>
                <a:spcPct val="90000"/>
              </a:lnSpc>
              <a:spcBef>
                <a:spcPts val="1000"/>
              </a:spcBef>
              <a:spcAft>
                <a:spcPts val="0"/>
              </a:spcAft>
              <a:buClr>
                <a:schemeClr val="dk1"/>
              </a:buClr>
              <a:buSzPts val="1800"/>
              <a:buNone/>
            </a:pPr>
            <a:r>
              <a:rPr lang="en-US" sz="1800" b="1" u="sng" dirty="0">
                <a:solidFill>
                  <a:schemeClr val="accent2">
                    <a:lumMod val="75000"/>
                  </a:schemeClr>
                </a:solidFill>
                <a:latin typeface="Arial"/>
                <a:ea typeface="Arial"/>
                <a:cs typeface="Arial"/>
                <a:sym typeface="Arial"/>
              </a:rPr>
              <a:t>Case Management Support Coordination-</a:t>
            </a:r>
            <a:r>
              <a:rPr lang="en-US" sz="1800" b="1" dirty="0">
                <a:solidFill>
                  <a:schemeClr val="accent2">
                    <a:lumMod val="75000"/>
                  </a:schemeClr>
                </a:solidFill>
                <a:latin typeface="Arial"/>
                <a:ea typeface="Arial"/>
                <a:cs typeface="Arial"/>
                <a:sym typeface="Arial"/>
              </a:rPr>
              <a:t> </a:t>
            </a:r>
            <a:r>
              <a:rPr lang="en-US" sz="1800" dirty="0">
                <a:latin typeface="Arial"/>
                <a:ea typeface="Arial"/>
                <a:cs typeface="Arial"/>
                <a:sym typeface="Arial"/>
              </a:rPr>
              <a:t>Casa Myrna </a:t>
            </a:r>
            <a:r>
              <a:rPr lang="en-US" dirty="0">
                <a:latin typeface="Arial"/>
                <a:ea typeface="Arial"/>
                <a:cs typeface="Arial"/>
                <a:sym typeface="Arial"/>
              </a:rPr>
              <a:t>will </a:t>
            </a:r>
            <a:r>
              <a:rPr lang="en-US" sz="1800" dirty="0">
                <a:latin typeface="Arial"/>
                <a:ea typeface="Arial"/>
                <a:cs typeface="Arial"/>
                <a:sym typeface="Arial"/>
              </a:rPr>
              <a:t>work to provide Case Management Support </a:t>
            </a:r>
            <a:r>
              <a:rPr lang="en-US" dirty="0">
                <a:latin typeface="Arial"/>
                <a:ea typeface="Arial"/>
                <a:cs typeface="Arial"/>
                <a:sym typeface="Arial"/>
              </a:rPr>
              <a:t>directly and through their network</a:t>
            </a:r>
            <a:r>
              <a:rPr lang="en-US" sz="1800" dirty="0">
                <a:latin typeface="Arial"/>
                <a:ea typeface="Arial"/>
                <a:cs typeface="Arial"/>
                <a:sym typeface="Arial"/>
              </a:rPr>
              <a:t>, as needed to </a:t>
            </a:r>
            <a:r>
              <a:rPr lang="en-US" dirty="0">
                <a:latin typeface="Arial"/>
                <a:ea typeface="Arial"/>
                <a:cs typeface="Arial"/>
                <a:sym typeface="Arial"/>
              </a:rPr>
              <a:t>O/A</a:t>
            </a:r>
            <a:r>
              <a:rPr lang="en-US" sz="1800" dirty="0">
                <a:latin typeface="Arial"/>
                <a:ea typeface="Arial"/>
                <a:cs typeface="Arial"/>
                <a:sym typeface="Arial"/>
              </a:rPr>
              <a:t> where they play a number of key roles in the state of MA, including managing the state-wide hotline, working with the State of MA in on emergency transfers in certain programs, and playing a central role with education and training of housing providers in conjunction with MassHousing and NEAHMA. This entity will work with NEAHMA to assist housing providers in meeting the needs of survivors seeking assistance and housing providers/staff who need assistance in effectively addressing the housing needs of survivors.</a:t>
            </a:r>
            <a:endParaRPr sz="1800" dirty="0">
              <a:latin typeface="Times New Roman"/>
              <a:ea typeface="Times New Roman"/>
              <a:cs typeface="Times New Roman"/>
              <a:sym typeface="Times New Roman"/>
            </a:endParaRPr>
          </a:p>
          <a:p>
            <a:pPr marL="285750" lvl="0" indent="-158750" algn="l" rtl="0">
              <a:lnSpc>
                <a:spcPct val="90000"/>
              </a:lnSpc>
              <a:spcBef>
                <a:spcPts val="1000"/>
              </a:spcBef>
              <a:spcAft>
                <a:spcPts val="0"/>
              </a:spcAft>
              <a:buClr>
                <a:schemeClr val="dk1"/>
              </a:buClr>
              <a:buSzPts val="2000"/>
              <a:buFont typeface="Arial"/>
              <a:buNone/>
            </a:pPr>
            <a:endParaRPr sz="2000" dirty="0"/>
          </a:p>
        </p:txBody>
      </p:sp>
      <p:pic>
        <p:nvPicPr>
          <p:cNvPr id="4" name="Audio 3">
            <a:hlinkClick r:id="" action="ppaction://media"/>
            <a:extLst>
              <a:ext uri="{FF2B5EF4-FFF2-40B4-BE49-F238E27FC236}">
                <a16:creationId xmlns:a16="http://schemas.microsoft.com/office/drawing/2014/main" id="{8F9780AA-4113-BE51-0E53-98DD6E6BAB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9525"/>
    </mc:Choice>
    <mc:Fallback>
      <p:transition spd="slow" advTm="6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549442" y="529388"/>
            <a:ext cx="7573478" cy="9031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Montserrat"/>
              <a:buNone/>
            </a:pPr>
            <a:r>
              <a:rPr lang="en-US" dirty="0">
                <a:solidFill>
                  <a:schemeClr val="accent2">
                    <a:lumMod val="75000"/>
                  </a:schemeClr>
                </a:solidFill>
              </a:rPr>
              <a:t>WHO?</a:t>
            </a:r>
            <a:endParaRPr dirty="0">
              <a:solidFill>
                <a:schemeClr val="accent2">
                  <a:lumMod val="75000"/>
                </a:schemeClr>
              </a:solidFill>
            </a:endParaRPr>
          </a:p>
        </p:txBody>
      </p:sp>
      <p:sp>
        <p:nvSpPr>
          <p:cNvPr id="138" name="Google Shape;138;p5"/>
          <p:cNvSpPr txBox="1">
            <a:spLocks noGrp="1"/>
          </p:cNvSpPr>
          <p:nvPr>
            <p:ph type="body" idx="1"/>
          </p:nvPr>
        </p:nvSpPr>
        <p:spPr>
          <a:xfrm>
            <a:off x="549442" y="1488740"/>
            <a:ext cx="10515600" cy="3409831"/>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90000"/>
              </a:lnSpc>
              <a:spcBef>
                <a:spcPts val="0"/>
              </a:spcBef>
              <a:spcAft>
                <a:spcPts val="0"/>
              </a:spcAft>
              <a:buClr>
                <a:schemeClr val="dk1"/>
              </a:buClr>
              <a:buSzPts val="1800"/>
              <a:buFont typeface="Arial"/>
              <a:buChar char="•"/>
            </a:pPr>
            <a:r>
              <a:rPr lang="en-US" sz="1800" b="1" u="sng" dirty="0">
                <a:solidFill>
                  <a:schemeClr val="accent2">
                    <a:lumMod val="75000"/>
                  </a:schemeClr>
                </a:solidFill>
                <a:latin typeface="Arial"/>
                <a:ea typeface="Arial"/>
                <a:cs typeface="Arial"/>
                <a:sym typeface="Arial"/>
              </a:rPr>
              <a:t>List of Participating Organizations- </a:t>
            </a:r>
            <a:r>
              <a:rPr lang="en-US" sz="1800" dirty="0">
                <a:latin typeface="Arial"/>
                <a:ea typeface="Arial"/>
                <a:cs typeface="Arial"/>
                <a:sym typeface="Arial"/>
              </a:rPr>
              <a:t>Owner/Agents (O/As) that have signed the Opt-in Agreement to participate in the Mutual Participating Program for VAWA Emergency Transfers that identifies the properties that are electing to give a preference to Survivors and adopt the Model Emergency Transfer plan that gives a preference to these households. </a:t>
            </a:r>
            <a:endParaRPr sz="1800" dirty="0">
              <a:latin typeface="Times New Roman"/>
              <a:ea typeface="Times New Roman"/>
              <a:cs typeface="Times New Roman"/>
              <a:sym typeface="Times New Roman"/>
            </a:endParaRPr>
          </a:p>
          <a:p>
            <a:pPr marL="285750" lvl="0" indent="-285750" algn="l" rtl="0">
              <a:lnSpc>
                <a:spcPct val="90000"/>
              </a:lnSpc>
              <a:spcBef>
                <a:spcPts val="1000"/>
              </a:spcBef>
              <a:spcAft>
                <a:spcPts val="0"/>
              </a:spcAft>
              <a:buClr>
                <a:schemeClr val="dk1"/>
              </a:buClr>
              <a:buSzPts val="1800"/>
              <a:buFont typeface="Arial"/>
              <a:buChar char="•"/>
            </a:pPr>
            <a:r>
              <a:rPr lang="en-US" sz="1800" b="1" u="sng" dirty="0">
                <a:solidFill>
                  <a:schemeClr val="accent2">
                    <a:lumMod val="75000"/>
                  </a:schemeClr>
                </a:solidFill>
                <a:latin typeface="Arial"/>
                <a:ea typeface="Arial"/>
                <a:cs typeface="Arial"/>
                <a:sym typeface="Arial"/>
              </a:rPr>
              <a:t>Technology Support-</a:t>
            </a:r>
            <a:r>
              <a:rPr lang="en-US" sz="1800" dirty="0">
                <a:solidFill>
                  <a:schemeClr val="accent2">
                    <a:lumMod val="75000"/>
                  </a:schemeClr>
                </a:solidFill>
                <a:latin typeface="Arial"/>
                <a:ea typeface="Arial"/>
                <a:cs typeface="Arial"/>
                <a:sym typeface="Arial"/>
              </a:rPr>
              <a:t>   </a:t>
            </a:r>
            <a:r>
              <a:rPr lang="en-US" sz="1800" dirty="0">
                <a:latin typeface="Arial"/>
                <a:ea typeface="Arial"/>
                <a:cs typeface="Arial"/>
                <a:sym typeface="Arial"/>
              </a:rPr>
              <a:t>NEAHMA, as the Facilitator will work with an outside resource such as Housing Works, Housing Navigator or one of the Software Support Providers such as RealPage/Yardi to develop and/maintain a central waiting list of participating properties and/ referrals for emergency transfers. The list will identify the safe locations selected for the resident and remove them once they acquire permanent/safe choice location. </a:t>
            </a:r>
            <a:endParaRPr dirty="0"/>
          </a:p>
          <a:p>
            <a:pPr marL="285750" lvl="0" indent="-285750" algn="l" rtl="0">
              <a:lnSpc>
                <a:spcPct val="90000"/>
              </a:lnSpc>
              <a:spcBef>
                <a:spcPts val="1000"/>
              </a:spcBef>
              <a:spcAft>
                <a:spcPts val="0"/>
              </a:spcAft>
              <a:buClr>
                <a:schemeClr val="dk1"/>
              </a:buClr>
              <a:buSzPts val="1800"/>
              <a:buFont typeface="Arial"/>
              <a:buChar char="•"/>
            </a:pPr>
            <a:r>
              <a:rPr lang="en-US" sz="1800" b="1" u="sng" dirty="0">
                <a:solidFill>
                  <a:schemeClr val="accent2">
                    <a:lumMod val="75000"/>
                  </a:schemeClr>
                </a:solidFill>
                <a:latin typeface="Arial"/>
                <a:ea typeface="Arial"/>
                <a:cs typeface="Arial"/>
                <a:sym typeface="Arial"/>
              </a:rPr>
              <a:t>NEAHMA  Advisory Committee-</a:t>
            </a:r>
            <a:r>
              <a:rPr lang="en-US" sz="1800" dirty="0">
                <a:solidFill>
                  <a:schemeClr val="accent2">
                    <a:lumMod val="75000"/>
                  </a:schemeClr>
                </a:solidFill>
                <a:latin typeface="Arial"/>
                <a:ea typeface="Arial"/>
                <a:cs typeface="Arial"/>
                <a:sym typeface="Arial"/>
              </a:rPr>
              <a:t>   </a:t>
            </a:r>
            <a:r>
              <a:rPr lang="en-US" sz="1800" dirty="0">
                <a:latin typeface="Arial"/>
                <a:ea typeface="Arial"/>
                <a:cs typeface="Arial"/>
                <a:sym typeface="Arial"/>
              </a:rPr>
              <a:t>Industry Volunteers that have agreed to work with the software providers and help to develop the </a:t>
            </a:r>
            <a:r>
              <a:rPr lang="en-US" dirty="0">
                <a:latin typeface="Arial"/>
                <a:ea typeface="Arial"/>
                <a:cs typeface="Arial"/>
                <a:sym typeface="Arial"/>
              </a:rPr>
              <a:t>database</a:t>
            </a:r>
            <a:r>
              <a:rPr lang="en-US" sz="1800" dirty="0">
                <a:latin typeface="Arial"/>
                <a:ea typeface="Arial"/>
                <a:cs typeface="Arial"/>
                <a:sym typeface="Arial"/>
              </a:rPr>
              <a:t> to identify and maintain safe location options that are participating in the “Pilot” program for 2025; as well as work to develop the central referral list for emergency Transfers.</a:t>
            </a:r>
            <a:endParaRPr sz="2000" dirty="0"/>
          </a:p>
        </p:txBody>
      </p:sp>
      <p:pic>
        <p:nvPicPr>
          <p:cNvPr id="4" name="Audio 3">
            <a:hlinkClick r:id="" action="ppaction://media"/>
            <a:extLst>
              <a:ext uri="{FF2B5EF4-FFF2-40B4-BE49-F238E27FC236}">
                <a16:creationId xmlns:a16="http://schemas.microsoft.com/office/drawing/2014/main" id="{72A2DA80-6CDA-921C-2D2B-BD8D8621ED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021"/>
    </mc:Choice>
    <mc:Fallback>
      <p:transition spd="slow" advTm="7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549442" y="529388"/>
            <a:ext cx="7573478" cy="9031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Montserrat"/>
              <a:buNone/>
            </a:pPr>
            <a:r>
              <a:rPr lang="en-US" dirty="0">
                <a:solidFill>
                  <a:schemeClr val="accent2">
                    <a:lumMod val="75000"/>
                  </a:schemeClr>
                </a:solidFill>
              </a:rPr>
              <a:t>What do you need to provide?</a:t>
            </a:r>
            <a:endParaRPr dirty="0">
              <a:solidFill>
                <a:schemeClr val="accent2">
                  <a:lumMod val="75000"/>
                </a:schemeClr>
              </a:solidFill>
            </a:endParaRPr>
          </a:p>
        </p:txBody>
      </p:sp>
      <p:sp>
        <p:nvSpPr>
          <p:cNvPr id="144" name="Google Shape;144;p6"/>
          <p:cNvSpPr txBox="1">
            <a:spLocks noGrp="1"/>
          </p:cNvSpPr>
          <p:nvPr>
            <p:ph type="body" idx="1"/>
          </p:nvPr>
        </p:nvSpPr>
        <p:spPr>
          <a:xfrm>
            <a:off x="549442" y="1488740"/>
            <a:ext cx="5944664" cy="3409831"/>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1800"/>
              <a:buFont typeface="Arial"/>
              <a:buChar char="•"/>
            </a:pPr>
            <a:r>
              <a:rPr lang="en-US" sz="1800" b="1" dirty="0">
                <a:latin typeface="Arial"/>
                <a:ea typeface="Arial"/>
                <a:cs typeface="Arial"/>
                <a:sym typeface="Arial"/>
              </a:rPr>
              <a:t>Organization Contact Person </a:t>
            </a:r>
            <a:r>
              <a:rPr lang="en-US" b="1" dirty="0">
                <a:latin typeface="Arial"/>
                <a:ea typeface="Arial"/>
                <a:cs typeface="Arial"/>
                <a:sym typeface="Arial"/>
              </a:rPr>
              <a:t>Who will be F</a:t>
            </a:r>
            <a:r>
              <a:rPr lang="en-US" sz="1800" b="1" dirty="0">
                <a:latin typeface="Arial"/>
                <a:ea typeface="Arial"/>
                <a:cs typeface="Arial"/>
                <a:sym typeface="Arial"/>
              </a:rPr>
              <a:t>acilitating the process.</a:t>
            </a:r>
          </a:p>
          <a:p>
            <a:pPr marL="0" lvl="0" indent="0" algn="l" rtl="0">
              <a:lnSpc>
                <a:spcPct val="90000"/>
              </a:lnSpc>
              <a:spcBef>
                <a:spcPts val="0"/>
              </a:spcBef>
              <a:spcAft>
                <a:spcPts val="0"/>
              </a:spcAft>
              <a:buClr>
                <a:schemeClr val="dk1"/>
              </a:buClr>
              <a:buSzPts val="1800"/>
            </a:pPr>
            <a:endParaRPr dirty="0"/>
          </a:p>
          <a:p>
            <a:pPr marL="285750" lvl="0" indent="-285750" algn="l" rtl="0">
              <a:lnSpc>
                <a:spcPct val="90000"/>
              </a:lnSpc>
              <a:spcBef>
                <a:spcPts val="1000"/>
              </a:spcBef>
              <a:spcAft>
                <a:spcPts val="0"/>
              </a:spcAft>
              <a:buClr>
                <a:schemeClr val="dk1"/>
              </a:buClr>
              <a:buSzPts val="1800"/>
              <a:buFont typeface="Arial"/>
              <a:buChar char="•"/>
            </a:pPr>
            <a:r>
              <a:rPr lang="en-US" sz="1800" b="1" dirty="0">
                <a:latin typeface="Arial"/>
                <a:ea typeface="Arial"/>
                <a:cs typeface="Arial"/>
                <a:sym typeface="Arial"/>
              </a:rPr>
              <a:t>A Signed Opt</a:t>
            </a:r>
            <a:r>
              <a:rPr lang="en-US" b="1" dirty="0">
                <a:latin typeface="Arial"/>
                <a:ea typeface="Arial"/>
                <a:cs typeface="Arial"/>
                <a:sym typeface="Arial"/>
              </a:rPr>
              <a:t>-</a:t>
            </a:r>
            <a:r>
              <a:rPr lang="en-US" sz="1800" b="1" dirty="0">
                <a:latin typeface="Arial"/>
                <a:ea typeface="Arial"/>
                <a:cs typeface="Arial"/>
                <a:sym typeface="Arial"/>
              </a:rPr>
              <a:t>in Agreement.</a:t>
            </a:r>
            <a:r>
              <a:rPr lang="en-US" sz="1800" dirty="0">
                <a:latin typeface="Arial"/>
                <a:ea typeface="Arial"/>
                <a:cs typeface="Arial"/>
                <a:sym typeface="Arial"/>
              </a:rPr>
              <a:t>  </a:t>
            </a:r>
          </a:p>
          <a:p>
            <a:pPr marL="0" lvl="0" indent="0" algn="l" rtl="0">
              <a:lnSpc>
                <a:spcPct val="90000"/>
              </a:lnSpc>
              <a:spcBef>
                <a:spcPts val="1000"/>
              </a:spcBef>
              <a:spcAft>
                <a:spcPts val="0"/>
              </a:spcAft>
              <a:buClr>
                <a:schemeClr val="dk1"/>
              </a:buClr>
              <a:buSzPts val="1800"/>
            </a:pPr>
            <a:endParaRPr sz="1800" dirty="0">
              <a:latin typeface="Times New Roman"/>
              <a:ea typeface="Times New Roman"/>
              <a:cs typeface="Times New Roman"/>
              <a:sym typeface="Times New Roman"/>
            </a:endParaRPr>
          </a:p>
          <a:p>
            <a:pPr marL="285750" lvl="0" indent="-285750" algn="l" rtl="0">
              <a:lnSpc>
                <a:spcPct val="90000"/>
              </a:lnSpc>
              <a:spcBef>
                <a:spcPts val="1000"/>
              </a:spcBef>
              <a:spcAft>
                <a:spcPts val="0"/>
              </a:spcAft>
              <a:buClr>
                <a:schemeClr val="dk1"/>
              </a:buClr>
              <a:buSzPts val="1800"/>
              <a:buFont typeface="Arial"/>
              <a:buChar char="•"/>
            </a:pPr>
            <a:r>
              <a:rPr lang="en-US" b="1" dirty="0">
                <a:latin typeface="Arial"/>
                <a:ea typeface="Arial"/>
                <a:cs typeface="Arial"/>
                <a:sym typeface="Arial"/>
              </a:rPr>
              <a:t>List of properties that will be participating and agree to implement the Emergency Transfer Plan with the relevant information needed for each property like affordable programs, bedroom sizes, etc.</a:t>
            </a:r>
            <a:endParaRPr dirty="0"/>
          </a:p>
          <a:p>
            <a:pPr marL="285750" lvl="0" indent="-171450" algn="l" rtl="0">
              <a:lnSpc>
                <a:spcPct val="90000"/>
              </a:lnSpc>
              <a:spcBef>
                <a:spcPts val="1000"/>
              </a:spcBef>
              <a:spcAft>
                <a:spcPts val="0"/>
              </a:spcAft>
              <a:buClr>
                <a:schemeClr val="dk1"/>
              </a:buClr>
              <a:buSzPts val="1800"/>
              <a:buFont typeface="Arial"/>
              <a:buNone/>
            </a:pPr>
            <a:endParaRPr sz="1800" dirty="0">
              <a:latin typeface="Arial"/>
              <a:ea typeface="Arial"/>
              <a:cs typeface="Arial"/>
              <a:sym typeface="Arial"/>
            </a:endParaRPr>
          </a:p>
          <a:p>
            <a:pPr marL="285750" lvl="0" indent="-158750" algn="l" rtl="0">
              <a:lnSpc>
                <a:spcPct val="90000"/>
              </a:lnSpc>
              <a:spcBef>
                <a:spcPts val="1000"/>
              </a:spcBef>
              <a:spcAft>
                <a:spcPts val="0"/>
              </a:spcAft>
              <a:buClr>
                <a:schemeClr val="dk1"/>
              </a:buClr>
              <a:buSzPts val="2000"/>
              <a:buFont typeface="Arial"/>
              <a:buNone/>
            </a:pPr>
            <a:endParaRPr sz="2000" dirty="0"/>
          </a:p>
        </p:txBody>
      </p:sp>
      <p:pic>
        <p:nvPicPr>
          <p:cNvPr id="145" name="Google Shape;145;p6" descr="Pen placed on top of a signature line"/>
          <p:cNvPicPr preferRelativeResize="0"/>
          <p:nvPr/>
        </p:nvPicPr>
        <p:blipFill rotWithShape="1">
          <a:blip r:embed="rId6">
            <a:alphaModFix/>
          </a:blip>
          <a:srcRect/>
          <a:stretch/>
        </p:blipFill>
        <p:spPr>
          <a:xfrm>
            <a:off x="7052531" y="980973"/>
            <a:ext cx="4590027" cy="3059455"/>
          </a:xfrm>
          <a:prstGeom prst="rect">
            <a:avLst/>
          </a:prstGeom>
          <a:noFill/>
          <a:ln>
            <a:noFill/>
          </a:ln>
        </p:spPr>
      </p:pic>
      <p:sp>
        <p:nvSpPr>
          <p:cNvPr id="2" name="Rectangle 1">
            <a:extLst>
              <a:ext uri="{FF2B5EF4-FFF2-40B4-BE49-F238E27FC236}">
                <a16:creationId xmlns:a16="http://schemas.microsoft.com/office/drawing/2014/main" id="{B566C59F-D718-0E2F-EF38-A56DBFABF81F}"/>
              </a:ext>
            </a:extLst>
          </p:cNvPr>
          <p:cNvSpPr/>
          <p:nvPr/>
        </p:nvSpPr>
        <p:spPr>
          <a:xfrm>
            <a:off x="6130340" y="4142711"/>
            <a:ext cx="5378396" cy="923330"/>
          </a:xfrm>
          <a:prstGeom prst="rect">
            <a:avLst/>
          </a:prstGeom>
          <a:noFill/>
          <a:ln w="28575">
            <a:solidFill>
              <a:schemeClr val="accent2">
                <a:lumMod val="75000"/>
                <a:alpha val="64000"/>
              </a:schemeClr>
            </a:solid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2">
                    <a:lumMod val="75000"/>
                  </a:schemeClr>
                </a:solidFill>
                <a:effectLst/>
              </a:rPr>
              <a:t>By Feb.15, 2025</a:t>
            </a:r>
          </a:p>
        </p:txBody>
      </p:sp>
      <p:pic>
        <p:nvPicPr>
          <p:cNvPr id="5" name="Audio 4">
            <a:hlinkClick r:id="" action="ppaction://media"/>
            <a:extLst>
              <a:ext uri="{FF2B5EF4-FFF2-40B4-BE49-F238E27FC236}">
                <a16:creationId xmlns:a16="http://schemas.microsoft.com/office/drawing/2014/main" id="{407144DF-21E0-9BEA-9288-7B415CD1CAB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3321"/>
    </mc:Choice>
    <mc:Fallback>
      <p:transition spd="slow" advTm="5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7"/>
          <p:cNvSpPr txBox="1">
            <a:spLocks noGrp="1"/>
          </p:cNvSpPr>
          <p:nvPr>
            <p:ph type="title"/>
          </p:nvPr>
        </p:nvSpPr>
        <p:spPr>
          <a:xfrm>
            <a:off x="638881" y="457201"/>
            <a:ext cx="10909640" cy="183265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100"/>
              <a:buFont typeface="Calibri"/>
              <a:buNone/>
            </a:pPr>
            <a:r>
              <a:rPr lang="en-US" sz="6100" dirty="0">
                <a:solidFill>
                  <a:schemeClr val="accent2">
                    <a:lumMod val="75000"/>
                  </a:schemeClr>
                </a:solidFill>
                <a:latin typeface="Calibri"/>
                <a:ea typeface="Calibri"/>
                <a:cs typeface="Calibri"/>
                <a:sym typeface="Calibri"/>
              </a:rPr>
              <a:t>Developing the Database and Technology to be used?</a:t>
            </a:r>
            <a:endParaRPr dirty="0">
              <a:solidFill>
                <a:schemeClr val="accent2">
                  <a:lumMod val="75000"/>
                </a:schemeClr>
              </a:solidFill>
            </a:endParaRPr>
          </a:p>
        </p:txBody>
      </p:sp>
      <p:sp>
        <p:nvSpPr>
          <p:cNvPr id="152" name="Google Shape;152;p7"/>
          <p:cNvSpPr/>
          <p:nvPr/>
        </p:nvSpPr>
        <p:spPr>
          <a:xfrm>
            <a:off x="3807702" y="2343912"/>
            <a:ext cx="4572000" cy="18288"/>
          </a:xfrm>
          <a:custGeom>
            <a:avLst/>
            <a:gdLst/>
            <a:ahLst/>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aphicFrame>
        <p:nvGraphicFramePr>
          <p:cNvPr id="153" name="Google Shape;153;p7"/>
          <p:cNvGraphicFramePr/>
          <p:nvPr/>
        </p:nvGraphicFramePr>
        <p:xfrm>
          <a:off x="320040" y="3245717"/>
          <a:ext cx="11548925" cy="2859825"/>
        </p:xfrm>
        <a:graphic>
          <a:graphicData uri="http://schemas.openxmlformats.org/drawingml/2006/table">
            <a:tbl>
              <a:tblPr firstRow="1" bandRow="1">
                <a:noFill/>
                <a:tableStyleId>{7BA9410B-20D5-4EF6-A391-63DC20F99097}</a:tableStyleId>
              </a:tblPr>
              <a:tblGrid>
                <a:gridCol w="1258675">
                  <a:extLst>
                    <a:ext uri="{9D8B030D-6E8A-4147-A177-3AD203B41FA5}">
                      <a16:colId xmlns:a16="http://schemas.microsoft.com/office/drawing/2014/main" val="20000"/>
                    </a:ext>
                  </a:extLst>
                </a:gridCol>
                <a:gridCol w="1361800">
                  <a:extLst>
                    <a:ext uri="{9D8B030D-6E8A-4147-A177-3AD203B41FA5}">
                      <a16:colId xmlns:a16="http://schemas.microsoft.com/office/drawing/2014/main" val="20001"/>
                    </a:ext>
                  </a:extLst>
                </a:gridCol>
                <a:gridCol w="1361800">
                  <a:extLst>
                    <a:ext uri="{9D8B030D-6E8A-4147-A177-3AD203B41FA5}">
                      <a16:colId xmlns:a16="http://schemas.microsoft.com/office/drawing/2014/main" val="20002"/>
                    </a:ext>
                  </a:extLst>
                </a:gridCol>
                <a:gridCol w="1217175">
                  <a:extLst>
                    <a:ext uri="{9D8B030D-6E8A-4147-A177-3AD203B41FA5}">
                      <a16:colId xmlns:a16="http://schemas.microsoft.com/office/drawing/2014/main" val="20003"/>
                    </a:ext>
                  </a:extLst>
                </a:gridCol>
                <a:gridCol w="670825">
                  <a:extLst>
                    <a:ext uri="{9D8B030D-6E8A-4147-A177-3AD203B41FA5}">
                      <a16:colId xmlns:a16="http://schemas.microsoft.com/office/drawing/2014/main" val="20004"/>
                    </a:ext>
                  </a:extLst>
                </a:gridCol>
                <a:gridCol w="1014550">
                  <a:extLst>
                    <a:ext uri="{9D8B030D-6E8A-4147-A177-3AD203B41FA5}">
                      <a16:colId xmlns:a16="http://schemas.microsoft.com/office/drawing/2014/main" val="20005"/>
                    </a:ext>
                  </a:extLst>
                </a:gridCol>
                <a:gridCol w="912900">
                  <a:extLst>
                    <a:ext uri="{9D8B030D-6E8A-4147-A177-3AD203B41FA5}">
                      <a16:colId xmlns:a16="http://schemas.microsoft.com/office/drawing/2014/main" val="20006"/>
                    </a:ext>
                  </a:extLst>
                </a:gridCol>
                <a:gridCol w="1314000">
                  <a:extLst>
                    <a:ext uri="{9D8B030D-6E8A-4147-A177-3AD203B41FA5}">
                      <a16:colId xmlns:a16="http://schemas.microsoft.com/office/drawing/2014/main" val="20007"/>
                    </a:ext>
                  </a:extLst>
                </a:gridCol>
                <a:gridCol w="343725">
                  <a:extLst>
                    <a:ext uri="{9D8B030D-6E8A-4147-A177-3AD203B41FA5}">
                      <a16:colId xmlns:a16="http://schemas.microsoft.com/office/drawing/2014/main" val="20008"/>
                    </a:ext>
                  </a:extLst>
                </a:gridCol>
                <a:gridCol w="343725">
                  <a:extLst>
                    <a:ext uri="{9D8B030D-6E8A-4147-A177-3AD203B41FA5}">
                      <a16:colId xmlns:a16="http://schemas.microsoft.com/office/drawing/2014/main" val="20009"/>
                    </a:ext>
                  </a:extLst>
                </a:gridCol>
                <a:gridCol w="343725">
                  <a:extLst>
                    <a:ext uri="{9D8B030D-6E8A-4147-A177-3AD203B41FA5}">
                      <a16:colId xmlns:a16="http://schemas.microsoft.com/office/drawing/2014/main" val="20010"/>
                    </a:ext>
                  </a:extLst>
                </a:gridCol>
                <a:gridCol w="343725">
                  <a:extLst>
                    <a:ext uri="{9D8B030D-6E8A-4147-A177-3AD203B41FA5}">
                      <a16:colId xmlns:a16="http://schemas.microsoft.com/office/drawing/2014/main" val="20011"/>
                    </a:ext>
                  </a:extLst>
                </a:gridCol>
                <a:gridCol w="343725">
                  <a:extLst>
                    <a:ext uri="{9D8B030D-6E8A-4147-A177-3AD203B41FA5}">
                      <a16:colId xmlns:a16="http://schemas.microsoft.com/office/drawing/2014/main" val="20012"/>
                    </a:ext>
                  </a:extLst>
                </a:gridCol>
                <a:gridCol w="343725">
                  <a:extLst>
                    <a:ext uri="{9D8B030D-6E8A-4147-A177-3AD203B41FA5}">
                      <a16:colId xmlns:a16="http://schemas.microsoft.com/office/drawing/2014/main" val="20013"/>
                    </a:ext>
                  </a:extLst>
                </a:gridCol>
                <a:gridCol w="374850">
                  <a:extLst>
                    <a:ext uri="{9D8B030D-6E8A-4147-A177-3AD203B41FA5}">
                      <a16:colId xmlns:a16="http://schemas.microsoft.com/office/drawing/2014/main" val="20014"/>
                    </a:ext>
                  </a:extLst>
                </a:gridCol>
              </a:tblGrid>
              <a:tr h="546075">
                <a:tc>
                  <a:txBody>
                    <a:bodyPr/>
                    <a:lstStyle/>
                    <a:p>
                      <a:pPr marL="0" marR="0" lvl="0" indent="0" algn="ctr" rtl="0">
                        <a:spcBef>
                          <a:spcPts val="0"/>
                        </a:spcBef>
                        <a:spcAft>
                          <a:spcPts val="0"/>
                        </a:spcAft>
                        <a:buNone/>
                      </a:pPr>
                      <a:r>
                        <a:rPr lang="en-US" sz="1100" u="none" strike="noStrike" cap="none"/>
                        <a:t>County</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Property</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Address 1</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City</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State</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l" rtl="0">
                        <a:spcBef>
                          <a:spcPts val="0"/>
                        </a:spcBef>
                        <a:spcAft>
                          <a:spcPts val="0"/>
                        </a:spcAft>
                        <a:buNone/>
                      </a:pPr>
                      <a:r>
                        <a:rPr lang="en-US" sz="1100" u="none" strike="noStrike" cap="none"/>
                        <a:t>Family or Mixed/Elderly Restrict</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l" rtl="0">
                        <a:spcBef>
                          <a:spcPts val="0"/>
                        </a:spcBef>
                        <a:spcAft>
                          <a:spcPts val="0"/>
                        </a:spcAft>
                        <a:buNone/>
                      </a:pPr>
                      <a:r>
                        <a:rPr lang="en-US" sz="1100" u="none" strike="noStrike" cap="none"/>
                        <a:t>Mgmt. Co.</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Primary Subsidy Program</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0BR</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1BR</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2BR</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3BR</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4BR</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5BR</a:t>
                      </a:r>
                      <a:endParaRPr sz="1100" b="1" i="0" u="none" strike="noStrike" cap="none">
                        <a:solidFill>
                          <a:srgbClr val="000000"/>
                        </a:solidFill>
                        <a:latin typeface="Calibri"/>
                        <a:ea typeface="Calibri"/>
                        <a:cs typeface="Calibri"/>
                        <a:sym typeface="Calibri"/>
                      </a:endParaRPr>
                    </a:p>
                  </a:txBody>
                  <a:tcPr marL="8300" marR="8300" marT="8300" marB="0" anchor="ctr"/>
                </a:tc>
                <a:tc>
                  <a:txBody>
                    <a:bodyPr/>
                    <a:lstStyle/>
                    <a:p>
                      <a:pPr marL="0" marR="0" lvl="0" indent="0" algn="ctr" rtl="0">
                        <a:spcBef>
                          <a:spcPts val="0"/>
                        </a:spcBef>
                        <a:spcAft>
                          <a:spcPts val="0"/>
                        </a:spcAft>
                        <a:buNone/>
                      </a:pPr>
                      <a:r>
                        <a:rPr lang="en-US" sz="1100" u="none" strike="noStrike" cap="none"/>
                        <a:t>6 BR</a:t>
                      </a:r>
                      <a:endParaRPr sz="1100" b="1" i="0" u="none" strike="noStrike" cap="none">
                        <a:solidFill>
                          <a:srgbClr val="000000"/>
                        </a:solidFill>
                        <a:latin typeface="Calibri"/>
                        <a:ea typeface="Calibri"/>
                        <a:cs typeface="Calibri"/>
                        <a:sym typeface="Calibri"/>
                      </a:endParaRPr>
                    </a:p>
                  </a:txBody>
                  <a:tcPr marL="8300" marR="8300" marT="8300" marB="0" anchor="ctr"/>
                </a:tc>
                <a:extLst>
                  <a:ext uri="{0D108BD9-81ED-4DB2-BD59-A6C34878D82A}">
                    <a16:rowId xmlns:a16="http://schemas.microsoft.com/office/drawing/2014/main" val="10000"/>
                  </a:ext>
                </a:extLst>
              </a:tr>
              <a:tr h="380100">
                <a:tc>
                  <a:txBody>
                    <a:bodyPr/>
                    <a:lstStyle/>
                    <a:p>
                      <a:pPr marL="0" marR="0" lvl="0" indent="0" algn="l" rtl="0">
                        <a:spcBef>
                          <a:spcPts val="0"/>
                        </a:spcBef>
                        <a:spcAft>
                          <a:spcPts val="0"/>
                        </a:spcAft>
                        <a:buNone/>
                      </a:pPr>
                      <a:r>
                        <a:rPr lang="en-US" sz="1100" u="none" strike="noStrike" cap="none"/>
                        <a:t>Suffolk County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Sample1</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Sample1</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Boston</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100" u="none" strike="noStrike" cap="none"/>
                        <a:t>MA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Family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Peabody Properties</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LIHTC/PBV/  Other</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extLst>
                  <a:ext uri="{0D108BD9-81ED-4DB2-BD59-A6C34878D82A}">
                    <a16:rowId xmlns:a16="http://schemas.microsoft.com/office/drawing/2014/main" val="10001"/>
                  </a:ext>
                </a:extLst>
              </a:tr>
              <a:tr h="230700">
                <a:tc>
                  <a:txBody>
                    <a:bodyPr/>
                    <a:lstStyle/>
                    <a:p>
                      <a:pPr marL="0" marR="0" lvl="0" indent="0" algn="l" rtl="0">
                        <a:spcBef>
                          <a:spcPts val="0"/>
                        </a:spcBef>
                        <a:spcAft>
                          <a:spcPts val="0"/>
                        </a:spcAft>
                        <a:buNone/>
                      </a:pPr>
                      <a:r>
                        <a:rPr lang="en-US" sz="1100" u="none" strike="noStrike" cap="none"/>
                        <a:t>Suffolk County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Sample2</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Sample2</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Chelsea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100" u="none" strike="noStrike" cap="none"/>
                        <a:t>MA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Family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Maloney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LIHTC/Other</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extLst>
                  <a:ext uri="{0D108BD9-81ED-4DB2-BD59-A6C34878D82A}">
                    <a16:rowId xmlns:a16="http://schemas.microsoft.com/office/drawing/2014/main" val="10002"/>
                  </a:ext>
                </a:extLst>
              </a:tr>
              <a:tr h="380100">
                <a:tc>
                  <a:txBody>
                    <a:bodyPr/>
                    <a:lstStyle/>
                    <a:p>
                      <a:pPr marL="0" marR="0" lvl="0" indent="0" algn="l" rtl="0">
                        <a:spcBef>
                          <a:spcPts val="0"/>
                        </a:spcBef>
                        <a:spcAft>
                          <a:spcPts val="0"/>
                        </a:spcAft>
                        <a:buNone/>
                      </a:pPr>
                      <a:r>
                        <a:rPr lang="en-US" sz="1100" u="none" strike="noStrike" cap="none"/>
                        <a:t>Essex County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Sample3</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Sample3</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Salem</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100" u="none" strike="noStrike" cap="none"/>
                        <a:t>MA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Family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Peabody Properties</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LIHTC/PBV/  Other</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extLst>
                  <a:ext uri="{0D108BD9-81ED-4DB2-BD59-A6C34878D82A}">
                    <a16:rowId xmlns:a16="http://schemas.microsoft.com/office/drawing/2014/main" val="10003"/>
                  </a:ext>
                </a:extLst>
              </a:tr>
              <a:tr h="712050">
                <a:tc>
                  <a:txBody>
                    <a:bodyPr/>
                    <a:lstStyle/>
                    <a:p>
                      <a:pPr marL="0" marR="0" lvl="0" indent="0" algn="l" rtl="0">
                        <a:spcBef>
                          <a:spcPts val="0"/>
                        </a:spcBef>
                        <a:spcAft>
                          <a:spcPts val="0"/>
                        </a:spcAft>
                        <a:buNone/>
                      </a:pPr>
                      <a:r>
                        <a:rPr lang="en-US" sz="1100" u="none" strike="noStrike" cap="none"/>
                        <a:t>Suffolk County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Sample4</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Sample4</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Jamaica Plain</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100" u="none" strike="noStrike" cap="none"/>
                        <a:t>MA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Elderly Restriction or, Handicapped or Disabled</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Maloney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Section 8 PBRA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extLst>
                  <a:ext uri="{0D108BD9-81ED-4DB2-BD59-A6C34878D82A}">
                    <a16:rowId xmlns:a16="http://schemas.microsoft.com/office/drawing/2014/main" val="10004"/>
                  </a:ext>
                </a:extLst>
              </a:tr>
              <a:tr h="380100">
                <a:tc>
                  <a:txBody>
                    <a:bodyPr/>
                    <a:lstStyle/>
                    <a:p>
                      <a:pPr marL="0" marR="0" lvl="0" indent="0" algn="l" rtl="0">
                        <a:spcBef>
                          <a:spcPts val="0"/>
                        </a:spcBef>
                        <a:spcAft>
                          <a:spcPts val="0"/>
                        </a:spcAft>
                        <a:buNone/>
                      </a:pPr>
                      <a:r>
                        <a:rPr lang="en-US" sz="1100" u="none" strike="noStrike" cap="none"/>
                        <a:t>Bristol County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Sample5</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Sample5</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New Bedford</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100" u="none" strike="noStrike" cap="none"/>
                        <a:t>MA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Family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Peabody Properties</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Sec.8 PBRA/LIHTC</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extLst>
                  <a:ext uri="{0D108BD9-81ED-4DB2-BD59-A6C34878D82A}">
                    <a16:rowId xmlns:a16="http://schemas.microsoft.com/office/drawing/2014/main" val="10005"/>
                  </a:ext>
                </a:extLst>
              </a:tr>
              <a:tr h="230700">
                <a:tc>
                  <a:txBody>
                    <a:bodyPr/>
                    <a:lstStyle/>
                    <a:p>
                      <a:pPr marL="0" marR="0" lvl="0" indent="0" algn="l" rtl="0">
                        <a:spcBef>
                          <a:spcPts val="0"/>
                        </a:spcBef>
                        <a:spcAft>
                          <a:spcPts val="0"/>
                        </a:spcAft>
                        <a:buNone/>
                      </a:pPr>
                      <a:r>
                        <a:rPr lang="en-US" sz="1100" u="none" strike="noStrike" cap="none"/>
                        <a:t>Plymouth County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Sample6</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XYZ Sample6</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Hanover</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100" u="none" strike="noStrike" cap="none"/>
                        <a:t>MA</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Family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Maloney</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100" u="none" strike="noStrike" cap="none"/>
                        <a:t>LIHTC/Other</a:t>
                      </a:r>
                      <a:endParaRPr sz="11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ctr"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X</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a:t> </a:t>
                      </a:r>
                      <a:endParaRPr sz="1200" b="0" i="0" u="none" strike="noStrike" cap="none">
                        <a:solidFill>
                          <a:srgbClr val="000000"/>
                        </a:solidFill>
                        <a:latin typeface="Calibri"/>
                        <a:ea typeface="Calibri"/>
                        <a:cs typeface="Calibri"/>
                        <a:sym typeface="Calibri"/>
                      </a:endParaRPr>
                    </a:p>
                  </a:txBody>
                  <a:tcPr marL="8300" marR="8300" marT="8300" marB="0" anchor="b"/>
                </a:tc>
                <a:tc>
                  <a:txBody>
                    <a:bodyPr/>
                    <a:lstStyle/>
                    <a:p>
                      <a:pPr marL="0" marR="0" lvl="0" indent="0" algn="l" rtl="0">
                        <a:spcBef>
                          <a:spcPts val="0"/>
                        </a:spcBef>
                        <a:spcAft>
                          <a:spcPts val="0"/>
                        </a:spcAft>
                        <a:buNone/>
                      </a:pPr>
                      <a:r>
                        <a:rPr lang="en-US" sz="1200" u="none" strike="noStrike" cap="none" dirty="0"/>
                        <a:t> </a:t>
                      </a:r>
                      <a:endParaRPr sz="1200" b="0" i="0" u="none" strike="noStrike" cap="none" dirty="0">
                        <a:solidFill>
                          <a:srgbClr val="000000"/>
                        </a:solidFill>
                        <a:latin typeface="Calibri"/>
                        <a:ea typeface="Calibri"/>
                        <a:cs typeface="Calibri"/>
                        <a:sym typeface="Calibri"/>
                      </a:endParaRPr>
                    </a:p>
                  </a:txBody>
                  <a:tcPr marL="8300" marR="8300" marT="8300" marB="0" anchor="b"/>
                </a:tc>
                <a:extLst>
                  <a:ext uri="{0D108BD9-81ED-4DB2-BD59-A6C34878D82A}">
                    <a16:rowId xmlns:a16="http://schemas.microsoft.com/office/drawing/2014/main" val="10006"/>
                  </a:ext>
                </a:extLst>
              </a:tr>
            </a:tbl>
          </a:graphicData>
        </a:graphic>
      </p:graphicFrame>
      <p:pic>
        <p:nvPicPr>
          <p:cNvPr id="4" name="Audio 3">
            <a:hlinkClick r:id="" action="ppaction://media"/>
            <a:extLst>
              <a:ext uri="{FF2B5EF4-FFF2-40B4-BE49-F238E27FC236}">
                <a16:creationId xmlns:a16="http://schemas.microsoft.com/office/drawing/2014/main" id="{7C4BC812-DA0F-F3E7-675F-761B8B4F00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444"/>
    </mc:Choice>
    <mc:Fallback>
      <p:transition spd="slow" advTm="2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9" name="Google Shape;159;p8"/>
          <p:cNvSpPr/>
          <p:nvPr/>
        </p:nvSpPr>
        <p:spPr>
          <a:xfrm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8"/>
          <p:cNvSpPr/>
          <p:nvPr/>
        </p:nvSpPr>
        <p:spPr>
          <a:xfrm rot="10800000" flipH="1">
            <a:off x="8128857" y="0"/>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1" name="Google Shape;161;p8"/>
          <p:cNvSpPr/>
          <p:nvPr/>
        </p:nvSpPr>
        <p:spPr>
          <a:xfrm rot="5400000">
            <a:off x="5307777" y="-5307778"/>
            <a:ext cx="1576446" cy="12192002"/>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2" name="Google Shape;162;p8"/>
          <p:cNvSpPr txBox="1">
            <a:spLocks noGrp="1"/>
          </p:cNvSpPr>
          <p:nvPr>
            <p:ph type="title"/>
          </p:nvPr>
        </p:nvSpPr>
        <p:spPr>
          <a:xfrm>
            <a:off x="1371597" y="348865"/>
            <a:ext cx="10044023" cy="877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TIMELINE FOR IMPLEMENTATION</a:t>
            </a:r>
            <a:endParaRPr/>
          </a:p>
        </p:txBody>
      </p:sp>
      <p:grpSp>
        <p:nvGrpSpPr>
          <p:cNvPr id="163" name="Google Shape;163;p8"/>
          <p:cNvGrpSpPr/>
          <p:nvPr/>
        </p:nvGrpSpPr>
        <p:grpSpPr>
          <a:xfrm>
            <a:off x="926277" y="2480608"/>
            <a:ext cx="10363422" cy="3456661"/>
            <a:chOff x="282221" y="368029"/>
            <a:chExt cx="10363422" cy="3456661"/>
          </a:xfrm>
        </p:grpSpPr>
        <p:sp>
          <p:nvSpPr>
            <p:cNvPr id="164" name="Google Shape;164;p8"/>
            <p:cNvSpPr/>
            <p:nvPr/>
          </p:nvSpPr>
          <p:spPr>
            <a:xfrm>
              <a:off x="282221" y="368029"/>
              <a:ext cx="1371900" cy="1371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570337" y="656145"/>
              <a:ext cx="795900" cy="7959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1948202" y="368029"/>
              <a:ext cx="3234000" cy="13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txBox="1"/>
            <p:nvPr/>
          </p:nvSpPr>
          <p:spPr>
            <a:xfrm>
              <a:off x="2092144" y="368029"/>
              <a:ext cx="3234000" cy="13719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sng" strike="noStrike" cap="none" dirty="0">
                  <a:solidFill>
                    <a:schemeClr val="accent2">
                      <a:lumMod val="75000"/>
                    </a:schemeClr>
                  </a:solidFill>
                  <a:latin typeface="Calibri"/>
                  <a:ea typeface="Calibri"/>
                  <a:cs typeface="Calibri"/>
                  <a:sym typeface="Calibri"/>
                </a:rPr>
                <a:t>FEBRUARY 15, 2025 </a:t>
              </a:r>
              <a:r>
                <a:rPr lang="en-US" sz="1600" b="0" i="0" u="none" strike="noStrike" cap="none" dirty="0">
                  <a:solidFill>
                    <a:schemeClr val="dk1"/>
                  </a:solidFill>
                  <a:latin typeface="Calibri"/>
                  <a:ea typeface="Calibri"/>
                  <a:cs typeface="Calibri"/>
                  <a:sym typeface="Calibri"/>
                </a:rPr>
                <a:t>– OWNER/AGENT – IDENTIFY AND SUBMIT OPT-IN AGREEMENT AND LIST OF PROPERTIES THAT WILL BE </a:t>
              </a:r>
              <a:r>
                <a:rPr lang="en-US" sz="1600" dirty="0">
                  <a:solidFill>
                    <a:schemeClr val="dk1"/>
                  </a:solidFill>
                  <a:latin typeface="Calibri"/>
                  <a:ea typeface="Calibri"/>
                  <a:cs typeface="Calibri"/>
                  <a:sym typeface="Calibri"/>
                </a:rPr>
                <a:t>PARTICIPATING</a:t>
              </a:r>
              <a:r>
                <a:rPr lang="en-US" sz="1600" b="0" i="0" u="none" strike="noStrike" cap="none" dirty="0">
                  <a:solidFill>
                    <a:schemeClr val="dk1"/>
                  </a:solidFill>
                  <a:latin typeface="Calibri"/>
                  <a:ea typeface="Calibri"/>
                  <a:cs typeface="Calibri"/>
                  <a:sym typeface="Calibri"/>
                </a:rPr>
                <a:t> IN THE EMERGENCY TRANSFER PLAN TO NEAHMA OFFICE</a:t>
              </a:r>
              <a:endParaRPr dirty="0"/>
            </a:p>
          </p:txBody>
        </p:sp>
        <p:sp>
          <p:nvSpPr>
            <p:cNvPr id="168" name="Google Shape;168;p8"/>
            <p:cNvSpPr/>
            <p:nvPr/>
          </p:nvSpPr>
          <p:spPr>
            <a:xfrm>
              <a:off x="5745661" y="368029"/>
              <a:ext cx="1371900" cy="137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6033778" y="656145"/>
              <a:ext cx="795900" cy="7959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7411643" y="368029"/>
              <a:ext cx="3234000" cy="13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txBox="1"/>
            <p:nvPr/>
          </p:nvSpPr>
          <p:spPr>
            <a:xfrm>
              <a:off x="7411643" y="368029"/>
              <a:ext cx="3234000" cy="13719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sng" strike="noStrike" cap="none" dirty="0">
                  <a:solidFill>
                    <a:schemeClr val="accent2">
                      <a:lumMod val="75000"/>
                    </a:schemeClr>
                  </a:solidFill>
                  <a:latin typeface="Calibri"/>
                  <a:ea typeface="Calibri"/>
                  <a:cs typeface="Calibri"/>
                  <a:sym typeface="Calibri"/>
                </a:rPr>
                <a:t>FEB 27, 2025  </a:t>
              </a:r>
              <a:r>
                <a:rPr lang="en-US" sz="1600" b="0" i="0" u="none" strike="noStrike" cap="none" dirty="0">
                  <a:solidFill>
                    <a:schemeClr val="dk1"/>
                  </a:solidFill>
                  <a:latin typeface="Calibri"/>
                  <a:ea typeface="Calibri"/>
                  <a:cs typeface="Calibri"/>
                  <a:sym typeface="Calibri"/>
                </a:rPr>
                <a:t>O/A WILL RECEIVE PREPARED SAMPLE LETTER TO SEND TO THE APPLICANTS/RESIDENT OF CHANGE TO TSP FOR 30 DAY NOTICE OF CHANGE.</a:t>
              </a:r>
              <a:endParaRPr dirty="0"/>
            </a:p>
          </p:txBody>
        </p:sp>
        <p:sp>
          <p:nvSpPr>
            <p:cNvPr id="172" name="Google Shape;172;p8"/>
            <p:cNvSpPr/>
            <p:nvPr/>
          </p:nvSpPr>
          <p:spPr>
            <a:xfrm>
              <a:off x="282221" y="2452790"/>
              <a:ext cx="1371900" cy="1371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70337" y="2740907"/>
              <a:ext cx="795900" cy="7959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1948202" y="2452790"/>
              <a:ext cx="3234000" cy="13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txBox="1"/>
            <p:nvPr/>
          </p:nvSpPr>
          <p:spPr>
            <a:xfrm>
              <a:off x="1955556" y="2452790"/>
              <a:ext cx="3234000" cy="13719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sng" strike="noStrike" cap="none" dirty="0">
                  <a:solidFill>
                    <a:schemeClr val="accent2">
                      <a:lumMod val="75000"/>
                    </a:schemeClr>
                  </a:solidFill>
                  <a:latin typeface="Calibri"/>
                  <a:ea typeface="Calibri"/>
                  <a:cs typeface="Calibri"/>
                  <a:sym typeface="Calibri"/>
                </a:rPr>
                <a:t>MARCH 2025 </a:t>
              </a:r>
              <a:r>
                <a:rPr lang="en-US" sz="1600" b="0" i="0" u="none" strike="noStrike" cap="none" dirty="0">
                  <a:solidFill>
                    <a:schemeClr val="dk1"/>
                  </a:solidFill>
                  <a:latin typeface="Calibri"/>
                  <a:ea typeface="Calibri"/>
                  <a:cs typeface="Calibri"/>
                  <a:sym typeface="Calibri"/>
                </a:rPr>
                <a:t>-NEAHMA TEAM AND VOLUNTEER ADVISORY GROUP WILL DEVELOP THE </a:t>
              </a:r>
              <a:r>
                <a:rPr lang="en-US" sz="1600" dirty="0">
                  <a:solidFill>
                    <a:schemeClr val="dk1"/>
                  </a:solidFill>
                  <a:latin typeface="Calibri"/>
                  <a:ea typeface="Calibri"/>
                  <a:cs typeface="Calibri"/>
                  <a:sym typeface="Calibri"/>
                </a:rPr>
                <a:t>DATABASE</a:t>
              </a:r>
              <a:r>
                <a:rPr lang="en-US" sz="1600" b="0" i="0" u="none" strike="noStrike" cap="none" dirty="0">
                  <a:solidFill>
                    <a:schemeClr val="dk1"/>
                  </a:solidFill>
                  <a:latin typeface="Calibri"/>
                  <a:ea typeface="Calibri"/>
                  <a:cs typeface="Calibri"/>
                  <a:sym typeface="Calibri"/>
                </a:rPr>
                <a:t> FOR REFERRALS TO CREATE A WAIT LIST FOR SURVIVORS. CONDUCT FOLLOW WITH PARTICIPATING O/A CONTACTS.</a:t>
              </a:r>
              <a:endParaRPr dirty="0"/>
            </a:p>
          </p:txBody>
        </p:sp>
        <p:sp>
          <p:nvSpPr>
            <p:cNvPr id="176" name="Google Shape;176;p8"/>
            <p:cNvSpPr/>
            <p:nvPr/>
          </p:nvSpPr>
          <p:spPr>
            <a:xfrm>
              <a:off x="5745661" y="2452790"/>
              <a:ext cx="1371900" cy="1371900"/>
            </a:xfrm>
            <a:prstGeom prst="ellipse">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6033778" y="2740907"/>
              <a:ext cx="795900" cy="7959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7411643" y="2452790"/>
              <a:ext cx="3234000" cy="13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txBox="1">
              <a:spLocks noGrp="1" noRot="1" noMove="1" noResize="1" noEditPoints="1" noAdjustHandles="1" noChangeArrowheads="1" noChangeShapeType="1"/>
            </p:cNvSpPr>
            <p:nvPr/>
          </p:nvSpPr>
          <p:spPr>
            <a:xfrm>
              <a:off x="7411643" y="2272608"/>
              <a:ext cx="3234000" cy="155208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b="1" i="0" u="sng" strike="noStrike" cap="none" dirty="0">
                  <a:solidFill>
                    <a:schemeClr val="accent2">
                      <a:lumMod val="75000"/>
                    </a:schemeClr>
                  </a:solidFill>
                  <a:latin typeface="Calibri"/>
                  <a:ea typeface="Calibri"/>
                  <a:cs typeface="Calibri"/>
                  <a:sym typeface="Calibri"/>
                </a:rPr>
                <a:t>APRIL 1, 2025 –</a:t>
              </a:r>
              <a:r>
                <a:rPr lang="en-US" sz="1600" b="0" i="0" u="none" strike="noStrike" cap="none" dirty="0">
                  <a:solidFill>
                    <a:schemeClr val="dk1"/>
                  </a:solidFill>
                  <a:latin typeface="Calibri"/>
                  <a:ea typeface="Calibri"/>
                  <a:cs typeface="Calibri"/>
                  <a:sym typeface="Calibri"/>
                </a:rPr>
                <a:t> IMPLEMENT THE MASS “PILOT” EMERGENCY TRANSFER OPTIONS FOR </a:t>
              </a:r>
              <a:r>
                <a:rPr lang="en-US" sz="1600" dirty="0">
                  <a:solidFill>
                    <a:schemeClr val="dk1"/>
                  </a:solidFill>
                  <a:latin typeface="Calibri"/>
                  <a:ea typeface="Calibri"/>
                  <a:cs typeface="Calibri"/>
                  <a:sym typeface="Calibri"/>
                </a:rPr>
                <a:t>SURVIVORS </a:t>
              </a:r>
              <a:endParaRPr lang="en-US" sz="16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600"/>
                <a:buFont typeface="Calibri"/>
                <a:buNone/>
              </a:pPr>
              <a:endParaRPr lang="en-US" sz="16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600"/>
                <a:buFont typeface="Calibri"/>
                <a:buNone/>
              </a:pPr>
              <a:r>
                <a:rPr lang="en-US" sz="1600" b="1" u="sng" dirty="0">
                  <a:solidFill>
                    <a:schemeClr val="accent2">
                      <a:lumMod val="75000"/>
                    </a:schemeClr>
                  </a:solidFill>
                  <a:latin typeface="Calibri"/>
                  <a:ea typeface="Calibri"/>
                  <a:cs typeface="Calibri"/>
                  <a:sym typeface="Calibri"/>
                </a:rPr>
                <a:t>APRIL/MAY</a:t>
              </a:r>
              <a:r>
                <a:rPr lang="en-US" sz="1600" dirty="0">
                  <a:solidFill>
                    <a:schemeClr val="dk1"/>
                  </a:solidFill>
                  <a:latin typeface="Calibri"/>
                  <a:ea typeface="Calibri"/>
                  <a:cs typeface="Calibri"/>
                  <a:sym typeface="Calibri"/>
                </a:rPr>
                <a:t>:  MASSHOUSING RESOURCE FORUMS HELD TO COLLABORATE WITH SADVHT AND INDUSTRY REPS.</a:t>
              </a:r>
              <a:endParaRPr dirty="0"/>
            </a:p>
          </p:txBody>
        </p:sp>
      </p:grpSp>
      <p:pic>
        <p:nvPicPr>
          <p:cNvPr id="8" name="Audio 7">
            <a:hlinkClick r:id="" action="ppaction://media"/>
            <a:extLst>
              <a:ext uri="{FF2B5EF4-FFF2-40B4-BE49-F238E27FC236}">
                <a16:creationId xmlns:a16="http://schemas.microsoft.com/office/drawing/2014/main" id="{2FE2B522-5388-9520-D94B-22187BE6A63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6931"/>
    </mc:Choice>
    <mc:Fallback>
      <p:transition spd="slow" advTm="10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6F29-FB72-05B6-82FD-10F7034CFAE1}"/>
              </a:ext>
            </a:extLst>
          </p:cNvPr>
          <p:cNvSpPr>
            <a:spLocks noGrp="1"/>
          </p:cNvSpPr>
          <p:nvPr>
            <p:ph type="title"/>
          </p:nvPr>
        </p:nvSpPr>
        <p:spPr>
          <a:xfrm>
            <a:off x="549441" y="529389"/>
            <a:ext cx="7140663" cy="776288"/>
          </a:xfrm>
        </p:spPr>
        <p:txBody>
          <a:bodyPr>
            <a:normAutofit/>
          </a:bodyPr>
          <a:lstStyle/>
          <a:p>
            <a:r>
              <a:rPr lang="en-US" dirty="0">
                <a:solidFill>
                  <a:schemeClr val="accent2">
                    <a:lumMod val="75000"/>
                  </a:schemeClr>
                </a:solidFill>
              </a:rPr>
              <a:t>MassHousing Resource Forums</a:t>
            </a:r>
          </a:p>
        </p:txBody>
      </p:sp>
      <p:sp>
        <p:nvSpPr>
          <p:cNvPr id="3" name="Text Placeholder 2">
            <a:extLst>
              <a:ext uri="{FF2B5EF4-FFF2-40B4-BE49-F238E27FC236}">
                <a16:creationId xmlns:a16="http://schemas.microsoft.com/office/drawing/2014/main" id="{E639E9EE-C721-92E7-536B-D969A7C6DF95}"/>
              </a:ext>
            </a:extLst>
          </p:cNvPr>
          <p:cNvSpPr>
            <a:spLocks noGrp="1"/>
          </p:cNvSpPr>
          <p:nvPr>
            <p:ph type="body" idx="1"/>
          </p:nvPr>
        </p:nvSpPr>
        <p:spPr/>
        <p:txBody>
          <a:bodyPr/>
          <a:lstStyle/>
          <a:p>
            <a:pPr marL="514350" indent="-285750">
              <a:buFont typeface="Arial" panose="020B0604020202020204" pitchFamily="34" charset="0"/>
              <a:buChar char="•"/>
            </a:pPr>
            <a:r>
              <a:rPr lang="en-US" sz="2400" dirty="0"/>
              <a:t>MassHousing will host a series of 4-6 regional resource forums in the months of April-June, 2025. </a:t>
            </a:r>
          </a:p>
          <a:p>
            <a:pPr marL="514350" indent="-285750">
              <a:buFont typeface="Arial" panose="020B0604020202020204" pitchFamily="34" charset="0"/>
              <a:buChar char="•"/>
            </a:pPr>
            <a:r>
              <a:rPr lang="en-US" sz="2400" dirty="0"/>
              <a:t>Housing providers will be invited to attend alongside Sexual/Domestic Violence (S/DV) service providers in each of the regions. </a:t>
            </a:r>
          </a:p>
          <a:p>
            <a:pPr marL="514350" indent="-285750">
              <a:buFont typeface="Arial" panose="020B0604020202020204" pitchFamily="34" charset="0"/>
              <a:buChar char="•"/>
            </a:pPr>
            <a:r>
              <a:rPr lang="en-US" sz="2400" dirty="0"/>
              <a:t>The purpose is to build relationships with S/DV providers and learn about the resources and services they can provide to support survivors. </a:t>
            </a:r>
          </a:p>
          <a:p>
            <a:pPr marL="514350" indent="-285750">
              <a:buFont typeface="Arial" panose="020B0604020202020204" pitchFamily="34" charset="0"/>
              <a:buChar char="•"/>
            </a:pPr>
            <a:r>
              <a:rPr lang="en-US" sz="2400" dirty="0"/>
              <a:t>Planning is underway. More information to come! </a:t>
            </a:r>
          </a:p>
          <a:p>
            <a:pPr marL="514350" indent="-285750">
              <a:buFont typeface="Arial" panose="020B0604020202020204" pitchFamily="34" charset="0"/>
              <a:buChar char="•"/>
            </a:pPr>
            <a:endParaRPr lang="en-US" dirty="0"/>
          </a:p>
        </p:txBody>
      </p:sp>
      <p:pic>
        <p:nvPicPr>
          <p:cNvPr id="6" name="Audio 5">
            <a:hlinkClick r:id="" action="ppaction://media"/>
            <a:extLst>
              <a:ext uri="{FF2B5EF4-FFF2-40B4-BE49-F238E27FC236}">
                <a16:creationId xmlns:a16="http://schemas.microsoft.com/office/drawing/2014/main" id="{F4B5B3B0-C080-9D33-119E-4B8F0AE87F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644171"/>
      </p:ext>
    </p:extLst>
  </p:cSld>
  <p:clrMapOvr>
    <a:masterClrMapping/>
  </p:clrMapOvr>
  <mc:AlternateContent xmlns:mc="http://schemas.openxmlformats.org/markup-compatibility/2006">
    <mc:Choice xmlns:p14="http://schemas.microsoft.com/office/powerpoint/2010/main" Requires="p14">
      <p:transition spd="slow" p14:dur="2000" advTm="37164"/>
    </mc:Choice>
    <mc:Fallback>
      <p:transition spd="slow" advTm="3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36|26.8|29.8"/>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4E7E85E66A3E41980EF90E7BA4DCBA" ma:contentTypeVersion="14" ma:contentTypeDescription="Create a new document." ma:contentTypeScope="" ma:versionID="05f841b2b95d6c862b048c47c1e006d2">
  <xsd:schema xmlns:xsd="http://www.w3.org/2001/XMLSchema" xmlns:xs="http://www.w3.org/2001/XMLSchema" xmlns:p="http://schemas.microsoft.com/office/2006/metadata/properties" xmlns:ns3="ef1cfbe8-55df-4afd-bba7-fe6016b2209c" xmlns:ns4="fc911645-316e-48f0-824d-0b27413c399b" targetNamespace="http://schemas.microsoft.com/office/2006/metadata/properties" ma:root="true" ma:fieldsID="38448f4566b2ead47944b7ce2dbbea1d" ns3:_="" ns4:_="">
    <xsd:import namespace="ef1cfbe8-55df-4afd-bba7-fe6016b2209c"/>
    <xsd:import namespace="fc911645-316e-48f0-824d-0b27413c399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ObjectDetectorVersions" minOccurs="0"/>
                <xsd:element ref="ns4:MediaServiceSearchProperties"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cfbe8-55df-4afd-bba7-fe6016b2209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911645-316e-48f0-824d-0b27413c399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c911645-316e-48f0-824d-0b27413c399b" xsi:nil="true"/>
  </documentManagement>
</p:properties>
</file>

<file path=customXml/itemProps1.xml><?xml version="1.0" encoding="utf-8"?>
<ds:datastoreItem xmlns:ds="http://schemas.openxmlformats.org/officeDocument/2006/customXml" ds:itemID="{AB0ECDF7-DDB2-4D12-AC94-30E507825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1cfbe8-55df-4afd-bba7-fe6016b2209c"/>
    <ds:schemaRef ds:uri="fc911645-316e-48f0-824d-0b27413c3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761112-C09B-4FA3-AC0C-51DB356501DC}">
  <ds:schemaRefs>
    <ds:schemaRef ds:uri="http://schemas.microsoft.com/sharepoint/v3/contenttype/forms"/>
  </ds:schemaRefs>
</ds:datastoreItem>
</file>

<file path=customXml/itemProps3.xml><?xml version="1.0" encoding="utf-8"?>
<ds:datastoreItem xmlns:ds="http://schemas.openxmlformats.org/officeDocument/2006/customXml" ds:itemID="{D1FDC091-85EA-41B3-A272-093ABE801B0C}">
  <ds:schemaRefs>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http://purl.org/dc/dcmitype/"/>
    <ds:schemaRef ds:uri="fc911645-316e-48f0-824d-0b27413c399b"/>
    <ds:schemaRef ds:uri="ef1cfbe8-55df-4afd-bba7-fe6016b2209c"/>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68</TotalTime>
  <Words>1104</Words>
  <Application>Microsoft Office PowerPoint</Application>
  <PresentationFormat>Widescreen</PresentationFormat>
  <Paragraphs>161</Paragraphs>
  <Slides>10</Slides>
  <Notes>9</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Montserrat</vt:lpstr>
      <vt:lpstr>Times New Roman</vt:lpstr>
      <vt:lpstr>Arial</vt:lpstr>
      <vt:lpstr>Calibri</vt:lpstr>
      <vt:lpstr>Office Theme</vt:lpstr>
      <vt:lpstr>VAWA Emergency Transfer Solutions</vt:lpstr>
      <vt:lpstr>AGENDA</vt:lpstr>
      <vt:lpstr>OVERVIEW </vt:lpstr>
      <vt:lpstr>WHO?</vt:lpstr>
      <vt:lpstr>WHO?</vt:lpstr>
      <vt:lpstr>What do you need to provide?</vt:lpstr>
      <vt:lpstr>Developing the Database and Technology to be used?</vt:lpstr>
      <vt:lpstr>TIMELINE FOR IMPLEMENTATION</vt:lpstr>
      <vt:lpstr>MassHousing Resource Forums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Aleena Arif</dc:creator>
  <cp:lastModifiedBy>Doreen Donovan</cp:lastModifiedBy>
  <cp:revision>5</cp:revision>
  <dcterms:created xsi:type="dcterms:W3CDTF">2023-01-18T13:08:01Z</dcterms:created>
  <dcterms:modified xsi:type="dcterms:W3CDTF">2025-01-20T16:59:50Z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0x010100164E7E85E66A3E41980EF90E7BA4DCBA</vt:lpwstr>
  </property>
</Properties>
</file>